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11"/>
  </p:handoutMasterIdLst>
  <p:sldIdLst>
    <p:sldId id="296" r:id="rId4"/>
    <p:sldId id="419" r:id="rId6"/>
    <p:sldId id="669" r:id="rId7"/>
    <p:sldId id="732" r:id="rId8"/>
    <p:sldId id="670" r:id="rId9"/>
    <p:sldId id="324" r:id="rId10"/>
  </p:sldIdLst>
  <p:sldSz cx="9144000" cy="6858000" type="screen4x3"/>
  <p:notesSz cx="6797675" cy="987425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C0FDD"/>
    <a:srgbClr val="B40229"/>
    <a:srgbClr val="D4A000"/>
    <a:srgbClr val="B6002A"/>
    <a:srgbClr val="FA8890"/>
    <a:srgbClr val="5701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7981"/>
  </p:normalViewPr>
  <p:slideViewPr>
    <p:cSldViewPr showGuides="1">
      <p:cViewPr varScale="1">
        <p:scale>
          <a:sx n="90" d="100"/>
          <a:sy n="90" d="100"/>
        </p:scale>
        <p:origin x="873" y="54"/>
      </p:cViewPr>
      <p:guideLst>
        <p:guide orient="horz" pos="2162"/>
        <p:guide pos="2958"/>
      </p:guideLst>
    </p:cSldViewPr>
  </p:slideViewPr>
  <p:notesTextViewPr>
    <p:cViewPr>
      <p:scale>
        <a:sx n="133" d="100"/>
        <a:sy n="133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86297DE4-1E9B-4955-8C86-7ADA909FBECD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13CB2C83-5A23-4E99-9261-E66410EC8BCE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E47D1399-FE49-473A-A2E9-38D0975AA8F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349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375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493" name="备注占位符 4"/>
          <p:cNvSpPr>
            <a:spLocks noGrp="1"/>
          </p:cNvSpPr>
          <p:nvPr>
            <p:ph type="body" sz="quarter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AB0C1CFD-E417-435A-AF18-0C5190864E85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55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655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baseline="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 baseline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39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8397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baseline="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 baseline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14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矩形 7"/>
          <p:cNvSpPr/>
          <p:nvPr/>
        </p:nvSpPr>
        <p:spPr>
          <a:xfrm rot="10800000">
            <a:off x="0" y="3644900"/>
            <a:ext cx="9144000" cy="1655763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100000">
                <a:srgbClr val="727272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square" anchor="ctr" anchorCtr="0"/>
          <a:p>
            <a:pPr lvl="0"/>
            <a:endParaRPr lang="zh-CN" altLang="en-US" sz="16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" name="标题 2054"/>
          <p:cNvSpPr>
            <a:spLocks noGrp="1"/>
          </p:cNvSpPr>
          <p:nvPr>
            <p:ph type="ctrTitle"/>
          </p:nvPr>
        </p:nvSpPr>
        <p:spPr>
          <a:xfrm>
            <a:off x="1549400" y="3502025"/>
            <a:ext cx="6908800" cy="1082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r">
              <a:defRPr kern="1200">
                <a:solidFill>
                  <a:schemeClr val="tx1"/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6" name="副标题 2055"/>
          <p:cNvSpPr>
            <a:spLocks noGrp="1"/>
          </p:cNvSpPr>
          <p:nvPr>
            <p:ph type="subTitle" idx="1"/>
          </p:nvPr>
        </p:nvSpPr>
        <p:spPr>
          <a:xfrm>
            <a:off x="1547813" y="4714875"/>
            <a:ext cx="6913562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r">
              <a:buNone/>
              <a:defRPr kern="1200">
                <a:solidFill>
                  <a:schemeClr val="tx1"/>
                </a:solidFill>
              </a:defRPr>
            </a:lvl1pPr>
            <a:lvl2pPr marL="457200" lvl="1" indent="-457200" algn="ctr">
              <a:buNone/>
              <a:defRPr kern="1200">
                <a:solidFill>
                  <a:schemeClr val="tx1"/>
                </a:solidFill>
              </a:defRPr>
            </a:lvl2pPr>
            <a:lvl3pPr marL="914400" lvl="2" indent="-914400" algn="ctr">
              <a:buNone/>
              <a:defRPr kern="1200">
                <a:solidFill>
                  <a:schemeClr val="tx1"/>
                </a:solidFill>
              </a:defRPr>
            </a:lvl3pPr>
            <a:lvl4pPr marL="1371600" lvl="3" indent="-1371600" algn="ctr">
              <a:buNone/>
              <a:defRPr kern="1200">
                <a:solidFill>
                  <a:schemeClr val="tx1"/>
                </a:solidFill>
              </a:defRPr>
            </a:lvl4pPr>
            <a:lvl5pPr marL="1828800" lvl="4" indent="-1828800" algn="ctr">
              <a:buNone/>
              <a:defRPr kern="1200">
                <a:solidFill>
                  <a:schemeClr val="tx1"/>
                </a:solidFill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" name="日期占位符 2050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1" fontAlgn="auto" latinLnBrk="0" hangingPunct="1"/>
            <a:endParaRPr lang="zh-CN" altLang="en-US" strike="noStrike" noProof="1" dirty="0"/>
          </a:p>
        </p:txBody>
      </p:sp>
      <p:sp>
        <p:nvSpPr>
          <p:cNvPr id="2052" name="页脚占位符 2051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1" fontAlgn="auto" latinLnBrk="0" hangingPunct="1"/>
            <a:endParaRPr lang="zh-CN" altLang="en-US" strike="noStrike" noProof="1" dirty="0"/>
          </a:p>
        </p:txBody>
      </p:sp>
      <p:sp>
        <p:nvSpPr>
          <p:cNvPr id="2053" name="灯片编号占位符 2052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1" fontAlgn="auto" latinLnBrk="0" hangingPunct="1"/>
            <a:fld id="{9A0DB2DC-4C9A-4742-B13C-FB6460FD3503}" type="slidenum">
              <a:rPr lang="zh-CN" strike="noStrike" noProof="1">
                <a:latin typeface="+mn-lt"/>
                <a:ea typeface="+mn-ea"/>
                <a:cs typeface="+mn-cs"/>
              </a:rPr>
            </a:fld>
            <a:endParaRPr lang="zh-CN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52930" cy="59372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741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矩形 7"/>
          <p:cNvSpPr/>
          <p:nvPr/>
        </p:nvSpPr>
        <p:spPr>
          <a:xfrm rot="10800000">
            <a:off x="0" y="3644900"/>
            <a:ext cx="9144000" cy="1655763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100000">
                <a:srgbClr val="727272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square" anchor="ctr" anchorCtr="0"/>
          <a:p>
            <a:pPr lvl="0"/>
            <a:endParaRPr lang="zh-CN" altLang="en-US" sz="16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" name="标题 2054"/>
          <p:cNvSpPr>
            <a:spLocks noGrp="1"/>
          </p:cNvSpPr>
          <p:nvPr>
            <p:ph type="ctrTitle"/>
          </p:nvPr>
        </p:nvSpPr>
        <p:spPr>
          <a:xfrm>
            <a:off x="1549400" y="3502025"/>
            <a:ext cx="6908800" cy="1082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r">
              <a:defRPr kern="1200">
                <a:solidFill>
                  <a:schemeClr val="tx1"/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6" name="副标题 2055"/>
          <p:cNvSpPr>
            <a:spLocks noGrp="1"/>
          </p:cNvSpPr>
          <p:nvPr>
            <p:ph type="subTitle" idx="1"/>
          </p:nvPr>
        </p:nvSpPr>
        <p:spPr>
          <a:xfrm>
            <a:off x="1547813" y="4714875"/>
            <a:ext cx="6913562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r">
              <a:buNone/>
              <a:defRPr kern="1200">
                <a:solidFill>
                  <a:schemeClr val="tx1"/>
                </a:solidFill>
              </a:defRPr>
            </a:lvl1pPr>
            <a:lvl2pPr marL="457200" lvl="1" indent="-457200" algn="ctr">
              <a:buNone/>
              <a:defRPr kern="1200">
                <a:solidFill>
                  <a:schemeClr val="tx1"/>
                </a:solidFill>
              </a:defRPr>
            </a:lvl2pPr>
            <a:lvl3pPr marL="914400" lvl="2" indent="-914400" algn="ctr">
              <a:buNone/>
              <a:defRPr kern="1200">
                <a:solidFill>
                  <a:schemeClr val="tx1"/>
                </a:solidFill>
              </a:defRPr>
            </a:lvl3pPr>
            <a:lvl4pPr marL="1371600" lvl="3" indent="-1371600" algn="ctr">
              <a:buNone/>
              <a:defRPr kern="1200">
                <a:solidFill>
                  <a:schemeClr val="tx1"/>
                </a:solidFill>
              </a:defRPr>
            </a:lvl4pPr>
            <a:lvl5pPr marL="1828800" lvl="4" indent="-1828800" algn="ctr">
              <a:buNone/>
              <a:defRPr kern="1200">
                <a:solidFill>
                  <a:schemeClr val="tx1"/>
                </a:solidFill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" name="日期占位符 2050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1" fontAlgn="auto" latinLnBrk="0" hangingPunct="1"/>
            <a:endParaRPr lang="zh-CN" altLang="en-US" strike="noStrike" noProof="1" dirty="0"/>
          </a:p>
        </p:txBody>
      </p:sp>
      <p:sp>
        <p:nvSpPr>
          <p:cNvPr id="2052" name="页脚占位符 2051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1" fontAlgn="auto" latinLnBrk="0" hangingPunct="1"/>
            <a:endParaRPr lang="zh-CN" altLang="en-US" strike="noStrike" noProof="1" dirty="0"/>
          </a:p>
        </p:txBody>
      </p:sp>
      <p:sp>
        <p:nvSpPr>
          <p:cNvPr id="2053" name="灯片编号占位符 2052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1" fontAlgn="auto" latinLnBrk="0" hangingPunct="1"/>
            <a:fld id="{9A0DB2DC-4C9A-4742-B13C-FB6460FD3503}" type="slidenum">
              <a:rPr lang="zh-CN" strike="noStrike" noProof="1">
                <a:latin typeface="+mn-lt"/>
                <a:ea typeface="+mn-ea"/>
                <a:cs typeface="+mn-cs"/>
              </a:rPr>
            </a:fld>
            <a:endParaRPr lang="zh-CN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2504" cy="49530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174750"/>
            <a:ext cx="4032504" cy="49530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52930" cy="59372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2504" cy="49530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174750"/>
            <a:ext cx="4032504" cy="49530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auto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auto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auto"/>
            <a:fld id="{9A0DB2DC-4C9A-4742-B13C-FB6460FD3503}" type="slidenum">
              <a:rPr lang="zh-CN" strike="noStrike" noProof="1">
                <a:latin typeface="+mn-lt"/>
                <a:ea typeface="+mn-ea"/>
                <a:cs typeface="+mn-cs"/>
              </a:rPr>
            </a:fld>
            <a:endParaRPr lang="zh-CN" strike="noStrike" noProof="1"/>
          </a:p>
        </p:txBody>
      </p:sp>
      <p:pic>
        <p:nvPicPr>
          <p:cNvPr id="1031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2" name="矩形 7"/>
          <p:cNvSpPr/>
          <p:nvPr/>
        </p:nvSpPr>
        <p:spPr>
          <a:xfrm rot="5400000">
            <a:off x="1293813" y="-1292225"/>
            <a:ext cx="6553200" cy="9142413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100000">
                <a:srgbClr val="F8F8F8">
                  <a:alpha val="59998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square" anchor="ctr" anchorCtr="0"/>
          <a:p>
            <a:pPr lvl="0"/>
            <a:endParaRPr lang="zh-CN" altLang="en-US" sz="16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6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auto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auto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auto"/>
            <a:fld id="{9A0DB2DC-4C9A-4742-B13C-FB6460FD3503}" type="slidenum">
              <a:rPr lang="zh-CN" strike="noStrike" noProof="1">
                <a:latin typeface="+mn-lt"/>
                <a:ea typeface="+mn-ea"/>
                <a:cs typeface="+mn-cs"/>
              </a:rPr>
            </a:fld>
            <a:endParaRPr lang="zh-CN" strike="noStrike" noProof="1"/>
          </a:p>
        </p:txBody>
      </p:sp>
      <p:pic>
        <p:nvPicPr>
          <p:cNvPr id="2055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6" name="矩形 7"/>
          <p:cNvSpPr/>
          <p:nvPr/>
        </p:nvSpPr>
        <p:spPr>
          <a:xfrm rot="5400000">
            <a:off x="1293813" y="-1292225"/>
            <a:ext cx="6553200" cy="9142413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100000">
                <a:srgbClr val="F8F8F8">
                  <a:alpha val="59998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square" anchor="ctr" anchorCtr="0"/>
          <a:p>
            <a:pPr lvl="0"/>
            <a:endParaRPr lang="zh-CN" altLang="en-US" sz="16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6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5.jpeg"/><Relationship Id="rId2" Type="http://schemas.openxmlformats.org/officeDocument/2006/relationships/tags" Target="../tags/tag3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-36512" y="1917700"/>
            <a:ext cx="9180513" cy="18002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4514" name="Picture 16" descr="C:\Users\4909010\Desktop\grey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13" y="4227513"/>
            <a:ext cx="9132887" cy="2681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-36512" y="1751013"/>
            <a:ext cx="9248775" cy="4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1042670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335" algn="l" defTabSz="1042670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305" algn="l" defTabSz="1042670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640" algn="l" defTabSz="1042670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975" algn="l" defTabSz="1042670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945" algn="l" defTabSz="1042670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280" algn="l" defTabSz="1042670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15" algn="l" defTabSz="1042670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950" algn="l" defTabSz="1042670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en-US" altLang="zh-CN" sz="2400" b="1" strike="noStrike" noProof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zh-CN" sz="4400" b="1" strike="noStrike" noProof="1" dirty="0">
                <a:solidFill>
                  <a:srgbClr val="B40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金融知识讲座</a:t>
            </a:r>
            <a:endParaRPr lang="zh-CN" altLang="zh-CN" sz="4400" b="1" strike="noStrike" noProof="1" dirty="0">
              <a:solidFill>
                <a:srgbClr val="B40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/>
            <a:endParaRPr lang="zh-CN" altLang="zh-CN" sz="4400" b="1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/>
            <a:endParaRPr lang="zh-CN" altLang="en-US" sz="1800" b="1" strike="noStrike" noProof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ctr" fontAlgn="auto"/>
            <a:endParaRPr lang="zh-CN" altLang="en-US" sz="1800" b="1" strike="noStrike" noProof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ctr" fontAlgn="auto"/>
            <a:endParaRPr lang="zh-CN" altLang="en-US" sz="1800" b="1" strike="noStrike" noProof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ctr" fontAlgn="auto"/>
            <a:r>
              <a:rPr lang="zh-CN" altLang="en-US" sz="2400" b="1" strike="noStrike" noProof="1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天河支行消费金融中心</a:t>
            </a:r>
            <a:endParaRPr lang="en-US" altLang="zh-CN" sz="2400" b="1" strike="noStrike" noProof="1" dirty="0"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  <a:p>
            <a:pPr algn="ctr" fontAlgn="auto"/>
            <a:endParaRPr lang="zh-CN" altLang="en-US" sz="2400" b="1" strike="noStrike" noProof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ctr" fontAlgn="auto"/>
            <a:r>
              <a:rPr lang="zh-CN" altLang="en-US" sz="2400" b="1" strike="noStrike" noProof="1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（</a:t>
            </a:r>
            <a:r>
              <a:rPr lang="en-US" altLang="zh-CN" sz="2400" b="1" strike="noStrike" noProof="1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2024</a:t>
            </a:r>
            <a:r>
              <a:rPr lang="zh-CN" altLang="en-US" sz="2400" b="1" strike="noStrike" noProof="1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年</a:t>
            </a:r>
            <a:r>
              <a:rPr lang="en-US" altLang="zh-CN" sz="2400" b="1" strike="noStrike" noProof="1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05</a:t>
            </a:r>
            <a:r>
              <a:rPr lang="zh-CN" altLang="en-US" sz="2400" b="1" strike="noStrike" noProof="1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月）</a:t>
            </a:r>
            <a:endParaRPr lang="en-US" altLang="zh-CN" sz="2400" b="1" strike="noStrike" noProof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ctr" fontAlgn="auto"/>
            <a:endParaRPr lang="en-US" altLang="zh-CN" sz="2400" b="1" strike="noStrike" noProof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64516" name="Picture 5" descr="D:\常用软件\PPT\图片\银行\4cf5e60e036c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8" y="269875"/>
            <a:ext cx="2184400" cy="711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7585" name="Picture 5" descr="D:\常用软件\PPT\图片\银行\4cf5e60e036cc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5788" y="184150"/>
            <a:ext cx="2071687" cy="67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2132648"/>
            <a:ext cx="3206750" cy="334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859655" y="2132965"/>
            <a:ext cx="4391660" cy="2491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4000" b="1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sym typeface="+mn-ea"/>
              </a:rPr>
              <a:t>征信权益指南</a:t>
            </a:r>
            <a:endParaRPr lang="zh-CN" altLang="en-US" sz="4000" b="1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sym typeface="+mn-ea"/>
            </a:endParaRPr>
          </a:p>
          <a:p>
            <a:pPr algn="l"/>
            <a:endParaRPr lang="zh-CN" altLang="en-US" sz="4000" b="1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sym typeface="+mn-ea"/>
            </a:endParaRPr>
          </a:p>
          <a:p>
            <a:pPr algn="l"/>
            <a:r>
              <a:rPr lang="zh-CN" altLang="en-US" sz="4000" b="1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sym typeface="+mn-ea"/>
              </a:rPr>
              <a:t>防诈案例</a:t>
            </a:r>
            <a:endParaRPr lang="zh-CN" altLang="en-US" sz="4000" b="1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sym typeface="+mn-ea"/>
            </a:endParaRPr>
          </a:p>
          <a:p>
            <a:pPr algn="l"/>
            <a:endParaRPr lang="zh-CN" altLang="en-US" b="1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endParaRPr lang="zh-CN" altLang="en-US"/>
          </a:p>
        </p:txBody>
      </p:sp>
      <p:sp>
        <p:nvSpPr>
          <p:cNvPr id="4" name="五角星 3"/>
          <p:cNvSpPr/>
          <p:nvPr/>
        </p:nvSpPr>
        <p:spPr>
          <a:xfrm>
            <a:off x="3780155" y="2060575"/>
            <a:ext cx="532130" cy="72199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五角星 4"/>
          <p:cNvSpPr/>
          <p:nvPr/>
        </p:nvSpPr>
        <p:spPr>
          <a:xfrm>
            <a:off x="4067810" y="3284855"/>
            <a:ext cx="532130" cy="72199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五角星 5"/>
          <p:cNvSpPr/>
          <p:nvPr/>
        </p:nvSpPr>
        <p:spPr>
          <a:xfrm>
            <a:off x="3491865" y="3284855"/>
            <a:ext cx="532130" cy="72199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8609" name="Picture 5" descr="D:\常用软件\PPT\图片\银行\4cf5e60e036cc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5788" y="184150"/>
            <a:ext cx="2071687" cy="67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18795" y="857250"/>
            <a:ext cx="81064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/>
            <a:r>
              <a:rPr lang="zh-CN" altLang="en-US" sz="3200" b="1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  <a:sym typeface="+mn-ea"/>
              </a:rPr>
              <a:t>征信权益指南</a:t>
            </a:r>
            <a:endParaRPr lang="zh-CN" altLang="en-US" sz="3200" b="1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algn="ctr" fontAlgn="auto"/>
            <a:endParaRPr lang="zh-CN" altLang="en-US" sz="3200" b="1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内容占位符 5"/>
          <p:cNvSpPr txBox="1"/>
          <p:nvPr>
            <p:custDataLst>
              <p:tags r:id="rId2"/>
            </p:custDataLst>
          </p:nvPr>
        </p:nvSpPr>
        <p:spPr>
          <a:xfrm>
            <a:off x="395605" y="1557020"/>
            <a:ext cx="8509635" cy="4789170"/>
          </a:xfrm>
          <a:prstGeom prst="rect">
            <a:avLst/>
          </a:prstGeom>
        </p:spPr>
        <p:txBody>
          <a:bodyPr>
            <a:normAutofit fontScale="90000" lnSpcReduction="10000"/>
          </a:bodyPr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谁能查询我的信用报告？</a:t>
            </a:r>
            <a:endParaRPr kumimoji="0" lang="zh-CN" altLang="en-US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金融机构授信查、信息主体本人查</a:t>
            </a:r>
            <a:endParaRPr kumimoji="0" lang="zh-CN" altLang="en-US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如何查询我的信用报告？</a:t>
            </a:r>
            <a:endParaRPr kumimoji="0" lang="zh-CN" altLang="en-US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线下渠道：柜台查询、自助查询机、银行自助柜员机</a:t>
            </a:r>
            <a:endParaRPr kumimoji="0" lang="zh-CN" altLang="en-US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线上渠道：征信中心官网、商业银行手机银行</a:t>
            </a: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APP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和网银、</a:t>
            </a:r>
            <a:endParaRPr kumimoji="0" lang="zh-CN" altLang="en-US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              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银联云闪付</a:t>
            </a: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APP</a:t>
            </a:r>
            <a:endParaRPr kumimoji="0" lang="en-US" altLang="zh-CN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发现信用报告信息有误怎么办？</a:t>
            </a:r>
            <a:endParaRPr kumimoji="0" lang="zh-CN" altLang="en-US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提出异议：申请</a:t>
            </a: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内部核查</a:t>
            </a: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</a:t>
            </a:r>
            <a:r>
              <a:rPr kumimoji="0" lang="zh-CN" altLang="en-US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确认</a:t>
            </a:r>
            <a:endParaRPr kumimoji="0" lang="zh-CN" altLang="en-US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636" name="文本框 1"/>
          <p:cNvSpPr txBox="1"/>
          <p:nvPr/>
        </p:nvSpPr>
        <p:spPr>
          <a:xfrm>
            <a:off x="467360" y="1628775"/>
            <a:ext cx="587375" cy="522288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01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7" name="文本框 2"/>
          <p:cNvSpPr txBox="1"/>
          <p:nvPr/>
        </p:nvSpPr>
        <p:spPr>
          <a:xfrm>
            <a:off x="467360" y="2780665"/>
            <a:ext cx="587375" cy="52070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02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8" name="文本框 3"/>
          <p:cNvSpPr txBox="1"/>
          <p:nvPr/>
        </p:nvSpPr>
        <p:spPr>
          <a:xfrm>
            <a:off x="467043" y="5084763"/>
            <a:ext cx="587375" cy="522287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03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8609" name="Picture 5" descr="D:\常用软件\PPT\图片\银行\4cf5e60e036cc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5788" y="184150"/>
            <a:ext cx="2071687" cy="67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内容占位符 5"/>
          <p:cNvSpPr txBox="1"/>
          <p:nvPr>
            <p:custDataLst>
              <p:tags r:id="rId2"/>
            </p:custDataLst>
          </p:nvPr>
        </p:nvSpPr>
        <p:spPr>
          <a:xfrm>
            <a:off x="467360" y="1052830"/>
            <a:ext cx="8311515" cy="788670"/>
          </a:xfrm>
          <a:prstGeom prst="rect">
            <a:avLst/>
          </a:prstGeom>
        </p:spPr>
        <p:txBody>
          <a:bodyPr>
            <a:normAutofit fontScale="90000"/>
          </a:bodyPr>
          <a:p>
            <a:pPr marR="0" algn="ctr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《征信业管理条例 》规定个人拥有的征信权利</a:t>
            </a:r>
            <a:r>
              <a:rPr kumimoji="0" lang="en-US" altLang="zh-CN" sz="2400" b="1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24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endParaRPr kumimoji="0" lang="zh-CN" altLang="en-US" sz="24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31"/>
          <p:cNvSpPr/>
          <p:nvPr/>
        </p:nvSpPr>
        <p:spPr>
          <a:xfrm>
            <a:off x="1403350" y="2420620"/>
            <a:ext cx="1285240" cy="1482725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FA8890"/>
          </a:solidFill>
          <a:ln w="127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p>
            <a:pPr algn="ctr" defTabSz="666115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4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sym typeface="+mn-ea"/>
              </a:rPr>
              <a:t>同意权</a:t>
            </a:r>
            <a:endParaRPr lang="zh-CN" altLang="en-US" sz="2400" b="1" strike="noStrike" noProof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cs typeface="+mn-ea"/>
              <a:sym typeface="+mn-ea"/>
            </a:endParaRPr>
          </a:p>
        </p:txBody>
      </p:sp>
      <p:sp>
        <p:nvSpPr>
          <p:cNvPr id="9" name="Freeform 31"/>
          <p:cNvSpPr/>
          <p:nvPr/>
        </p:nvSpPr>
        <p:spPr>
          <a:xfrm>
            <a:off x="3929380" y="2423795"/>
            <a:ext cx="1285240" cy="1480185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FA8890"/>
          </a:solidFill>
          <a:ln w="127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p>
            <a:pPr algn="ctr" defTabSz="666115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4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sym typeface="+mn-ea"/>
              </a:rPr>
              <a:t>知情权</a:t>
            </a:r>
            <a:endParaRPr lang="zh-CN" altLang="en-US" sz="2400" b="1" strike="noStrike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sym typeface="+mn-lt"/>
            </a:endParaRPr>
          </a:p>
        </p:txBody>
      </p:sp>
      <p:sp>
        <p:nvSpPr>
          <p:cNvPr id="11" name="Freeform 31"/>
          <p:cNvSpPr/>
          <p:nvPr/>
        </p:nvSpPr>
        <p:spPr>
          <a:xfrm>
            <a:off x="6515735" y="2420620"/>
            <a:ext cx="1285240" cy="1482725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FA8890"/>
          </a:solidFill>
          <a:ln w="127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p>
            <a:pPr algn="ctr"/>
            <a:r>
              <a:rPr lang="zh-CN" altLang="en-US" sz="24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sym typeface="+mn-ea"/>
              </a:rPr>
              <a:t>重建信用记录权</a:t>
            </a:r>
            <a:endParaRPr lang="zh-CN" altLang="en-US" sz="2400" b="1" strike="noStrike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sym typeface="+mn-lt"/>
            </a:endParaRPr>
          </a:p>
        </p:txBody>
      </p:sp>
      <p:sp>
        <p:nvSpPr>
          <p:cNvPr id="13" name="Freeform 31"/>
          <p:cNvSpPr/>
          <p:nvPr/>
        </p:nvSpPr>
        <p:spPr>
          <a:xfrm>
            <a:off x="2688590" y="4293235"/>
            <a:ext cx="1285240" cy="1520825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FA8890"/>
          </a:solidFill>
          <a:ln w="127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p>
            <a:pPr algn="ctr" defTabSz="666115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400" b="1" strike="noStrike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sym typeface="+mn-lt"/>
              </a:rPr>
              <a:t>异议权</a:t>
            </a:r>
            <a:endParaRPr lang="zh-CN" altLang="en-US" sz="2400" b="1" strike="noStrike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sym typeface="+mn-lt"/>
            </a:endParaRPr>
          </a:p>
        </p:txBody>
      </p:sp>
      <p:sp>
        <p:nvSpPr>
          <p:cNvPr id="15" name="Freeform 31"/>
          <p:cNvSpPr/>
          <p:nvPr/>
        </p:nvSpPr>
        <p:spPr>
          <a:xfrm>
            <a:off x="5363845" y="4313555"/>
            <a:ext cx="1285240" cy="1480185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FA8890"/>
          </a:solidFill>
          <a:ln w="127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p>
            <a:pPr algn="ctr" defTabSz="666115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4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sym typeface="+mn-ea"/>
              </a:rPr>
              <a:t>救济权</a:t>
            </a:r>
            <a:endParaRPr lang="zh-CN" altLang="en-US" sz="2400" b="1" strike="noStrike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9633" name="Picture 5" descr="D:\常用软件\PPT\图片\银行\4cf5e60e036cc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5788" y="184150"/>
            <a:ext cx="2071687" cy="67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内容占位符 5"/>
          <p:cNvSpPr txBox="1"/>
          <p:nvPr>
            <p:custDataLst>
              <p:tags r:id="rId2"/>
            </p:custDataLst>
          </p:nvPr>
        </p:nvSpPr>
        <p:spPr>
          <a:xfrm>
            <a:off x="1331913" y="1916113"/>
            <a:ext cx="6081713" cy="4103688"/>
          </a:xfrm>
          <a:prstGeom prst="rect">
            <a:avLst/>
          </a:prstGeom>
        </p:spPr>
        <p:txBody>
          <a:bodyPr>
            <a:normAutofit/>
          </a:bodyPr>
          <a:p>
            <a:pPr marR="0" defTabSz="782955" fontAlgn="auto">
              <a:lnSpc>
                <a:spcPct val="2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8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警惕</a:t>
            </a:r>
            <a:r>
              <a:rPr kumimoji="0" lang="zh-CN" sz="28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冒充金融机构工作人员骗局</a:t>
            </a:r>
            <a:endParaRPr kumimoji="0" lang="zh-CN" sz="28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2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defRPr/>
            </a:pPr>
            <a:endParaRPr kumimoji="0" lang="zh-CN" sz="28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2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800" b="0" i="0" kern="1200" cap="none" spc="0" normalizeH="0" baseline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大学生易受骗局</a:t>
            </a:r>
            <a:endParaRPr kumimoji="0" lang="en-US" altLang="zh-CN" sz="28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R="0" defTabSz="782955" fontAlgn="auto">
              <a:lnSpc>
                <a:spcPct val="150000"/>
              </a:lnSpc>
              <a:spcBef>
                <a:spcPts val="8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0" i="0" kern="1200" cap="none" spc="0" normalizeH="0" baseline="0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636" name="文本框 1"/>
          <p:cNvSpPr txBox="1"/>
          <p:nvPr/>
        </p:nvSpPr>
        <p:spPr>
          <a:xfrm>
            <a:off x="755650" y="2276475"/>
            <a:ext cx="587375" cy="522288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01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7" name="文本框 2"/>
          <p:cNvSpPr txBox="1"/>
          <p:nvPr/>
        </p:nvSpPr>
        <p:spPr>
          <a:xfrm>
            <a:off x="755650" y="4076700"/>
            <a:ext cx="587375" cy="52070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02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8795" y="857250"/>
            <a:ext cx="81064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/>
            <a:r>
              <a:rPr lang="zh-CN" altLang="en-US" sz="3200" b="1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  <a:sym typeface="+mn-ea"/>
              </a:rPr>
              <a:t>防诈案例</a:t>
            </a:r>
            <a:endParaRPr lang="zh-CN" altLang="en-US" sz="3200" b="1" noProof="0" dirty="0" smtClean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  <a:sym typeface="+mn-ea"/>
            </a:endParaRPr>
          </a:p>
        </p:txBody>
      </p:sp>
      <p:pic>
        <p:nvPicPr>
          <p:cNvPr id="73732" name="Picture 2" descr="D:\360安全浏览器下载\11dc06df5fbfc77da269b14e.jpg"/>
          <p:cNvPicPr>
            <a:picLocks noChangeAspect="1"/>
          </p:cNvPicPr>
          <p:nvPr/>
        </p:nvPicPr>
        <p:blipFill>
          <a:blip r:embed="rId3"/>
          <a:srcRect t="10806" r="59053"/>
          <a:stretch>
            <a:fillRect/>
          </a:stretch>
        </p:blipFill>
        <p:spPr>
          <a:xfrm>
            <a:off x="5652135" y="3284538"/>
            <a:ext cx="2476500" cy="3035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5" name="TextBox 20"/>
          <p:cNvSpPr txBox="1"/>
          <p:nvPr/>
        </p:nvSpPr>
        <p:spPr>
          <a:xfrm>
            <a:off x="2420938" y="2770188"/>
            <a:ext cx="4518025" cy="1600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6600" b="1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  <a:endParaRPr lang="zh-CN" altLang="en-US" sz="6600" b="1" dirty="0">
              <a:solidFill>
                <a:srgbClr val="8080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25738" y="92075"/>
            <a:ext cx="3692525" cy="33051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2947" name="Picture 16" descr="C:\Users\4909010\Desktop\gre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675" y="4117975"/>
            <a:ext cx="9134475" cy="26812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f"/>
  <p:tag name="KSO_WM_UNIT_INDEX" val="1"/>
  <p:tag name="KSO_WM_UNIT_ID" val="custom160428_3*f*1"/>
  <p:tag name="KSO_WM_UNIT_CLEAR" val="1"/>
  <p:tag name="KSO_WM_UNIT_LAYERLEVEL" val="1"/>
  <p:tag name="KSO_WM_UNIT_VALUE" val="126"/>
  <p:tag name="KSO_WM_UNIT_HIGHLIGHT" val="0"/>
  <p:tag name="KSO_WM_UNIT_COMPATIBLE" val="0"/>
  <p:tag name="KSO_WM_UNIT_PRESET_TEXT_INDEX" val="5"/>
  <p:tag name="KSO_WM_UNIT_PRESET_TEXT_LEN" val="232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f"/>
  <p:tag name="KSO_WM_UNIT_INDEX" val="1"/>
  <p:tag name="KSO_WM_UNIT_ID" val="custom160428_3*f*1"/>
  <p:tag name="KSO_WM_UNIT_CLEAR" val="1"/>
  <p:tag name="KSO_WM_UNIT_LAYERLEVEL" val="1"/>
  <p:tag name="KSO_WM_UNIT_VALUE" val="126"/>
  <p:tag name="KSO_WM_UNIT_HIGHLIGHT" val="0"/>
  <p:tag name="KSO_WM_UNIT_COMPATIBLE" val="0"/>
  <p:tag name="KSO_WM_UNIT_PRESET_TEXT_INDEX" val="5"/>
  <p:tag name="KSO_WM_UNIT_PRESET_TEXT_LEN" val="232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f"/>
  <p:tag name="KSO_WM_UNIT_INDEX" val="1"/>
  <p:tag name="KSO_WM_UNIT_ID" val="custom160428_3*f*1"/>
  <p:tag name="KSO_WM_UNIT_CLEAR" val="1"/>
  <p:tag name="KSO_WM_UNIT_LAYERLEVEL" val="1"/>
  <p:tag name="KSO_WM_UNIT_VALUE" val="126"/>
  <p:tag name="KSO_WM_UNIT_HIGHLIGHT" val="0"/>
  <p:tag name="KSO_WM_UNIT_COMPATIBLE" val="0"/>
  <p:tag name="KSO_WM_UNIT_PRESET_TEXT_INDEX" val="5"/>
  <p:tag name="KSO_WM_UNIT_PRESET_TEXT_LEN" val="232"/>
</p:tagLst>
</file>

<file path=ppt/theme/theme1.xml><?xml version="1.0" encoding="utf-8"?>
<a:theme xmlns:a="http://schemas.openxmlformats.org/drawingml/2006/main" name="全球贸易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F5F5F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B7B7B7"/>
        </a:accent5>
        <a:accent6>
          <a:srgbClr val="86868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全球贸易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none" rtlCol="0" anchor="t">
        <a:spAutoFit/>
      </a:bodyPr>
      <a:lstStyle>
        <a:defPPr algn="ctr" fontAlgn="auto">
          <a:defRPr lang="zh-CN" altLang="en-US" sz="2400" b="1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sym typeface="+mn-ea"/>
          </a:defRPr>
        </a:defPPr>
      </a:lstStyle>
      <a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a:style>
    </a:txDef>
  </a:objectDefaul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F5F5F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B7B7B7"/>
        </a:accent5>
        <a:accent6>
          <a:srgbClr val="86868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</Words>
  <Application>WPS 演示</Application>
  <PresentationFormat>全屏显示(4:3)</PresentationFormat>
  <Paragraphs>60</Paragraphs>
  <Slides>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楷体_GB2312</vt:lpstr>
      <vt:lpstr>Calibri</vt:lpstr>
      <vt:lpstr>Arial Unicode MS</vt:lpstr>
      <vt:lpstr>全球贸易</vt:lpstr>
      <vt:lpstr>1_全球贸易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李芳</dc:creator>
  <cp:lastModifiedBy>4192998</cp:lastModifiedBy>
  <cp:revision>645</cp:revision>
  <cp:lastPrinted>2018-10-15T08:56:00Z</cp:lastPrinted>
  <dcterms:created xsi:type="dcterms:W3CDTF">2017-10-20T08:02:00Z</dcterms:created>
  <dcterms:modified xsi:type="dcterms:W3CDTF">2024-05-14T13:29:02Z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2052-10.8.0.6058</vt:lpwstr>
  </property>
  <property fmtid="{D5CDD505-2E9C-101B-9397-08002B2CF9AE}" pid="3" name="ICV">
    <vt:lpwstr>4F175A0A28BF43F9A679E011299227AB</vt:lpwstr>
  </property>
</Properties>
</file>