
<file path=[Content_Types].xml><?xml version="1.0" encoding="utf-8"?>
<Types xmlns="http://schemas.openxmlformats.org/package/2006/content-types">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92" r:id="rId4"/>
    <p:sldMasterId id="2147483705" r:id="rId5"/>
    <p:sldMasterId id="2147483720" r:id="rId6"/>
  </p:sldMasterIdLst>
  <p:notesMasterIdLst>
    <p:notesMasterId r:id="rId8"/>
  </p:notesMasterIdLst>
  <p:handoutMasterIdLst>
    <p:handoutMasterId r:id="rId40"/>
  </p:handoutMasterIdLst>
  <p:sldIdLst>
    <p:sldId id="1059" r:id="rId7"/>
    <p:sldId id="1064" r:id="rId9"/>
    <p:sldId id="484" r:id="rId10"/>
    <p:sldId id="1155" r:id="rId11"/>
    <p:sldId id="1152" r:id="rId12"/>
    <p:sldId id="1153" r:id="rId13"/>
    <p:sldId id="644" r:id="rId14"/>
    <p:sldId id="645" r:id="rId15"/>
    <p:sldId id="980" r:id="rId16"/>
    <p:sldId id="870" r:id="rId17"/>
    <p:sldId id="1186" r:id="rId18"/>
    <p:sldId id="1156" r:id="rId19"/>
    <p:sldId id="764" r:id="rId20"/>
    <p:sldId id="1227" r:id="rId21"/>
    <p:sldId id="1228" r:id="rId22"/>
    <p:sldId id="1187" r:id="rId23"/>
    <p:sldId id="1023" r:id="rId24"/>
    <p:sldId id="1210" r:id="rId25"/>
    <p:sldId id="1253" r:id="rId26"/>
    <p:sldId id="836" r:id="rId27"/>
    <p:sldId id="1157" r:id="rId28"/>
    <p:sldId id="769" r:id="rId29"/>
    <p:sldId id="892" r:id="rId30"/>
    <p:sldId id="1229" r:id="rId31"/>
    <p:sldId id="1230" r:id="rId32"/>
    <p:sldId id="1158" r:id="rId33"/>
    <p:sldId id="1247" r:id="rId34"/>
    <p:sldId id="926" r:id="rId35"/>
    <p:sldId id="918" r:id="rId36"/>
    <p:sldId id="919" r:id="rId37"/>
    <p:sldId id="965" r:id="rId38"/>
    <p:sldId id="1101" r:id="rId3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0A0A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7" d="100"/>
          <a:sy n="97" d="100"/>
        </p:scale>
        <p:origin x="-384" y="-96"/>
      </p:cViewPr>
      <p:guideLst>
        <p:guide orient="horz" pos="2300"/>
        <p:guide pos="271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64769E9B-D8AE-4C93-873B-9DEBE2EF57B1}"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ea"/>
              </a:rPr>
            </a:fld>
            <a:endParaRPr lang="zh-CN" altLang="en-US" sz="1200" strike="noStrike" noProof="1"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a:buFont typeface="Arial" panose="020B0604020202020204" pitchFamily="34" charset="0"/>
              <a:buNone/>
              <a:defRPr>
                <a:latin typeface="Arial" panose="020B0604020202020204" pitchFamily="34" charset="0"/>
              </a:defRPr>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7D912136-7B08-4A3C-896B-CA8B7805BA19}" type="datetime1">
              <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2532" name="幻灯片图像占位符 3"/>
          <p:cNvSpPr>
            <a:spLocks noGrp="1" noRot="1" noChangeAspect="1"/>
          </p:cNvSpPr>
          <p:nvPr>
            <p:ph type="sldImg"/>
          </p:nvPr>
        </p:nvSpPr>
        <p:spPr>
          <a:xfrm>
            <a:off x="1143000" y="685800"/>
            <a:ext cx="4572000" cy="3429000"/>
          </a:xfrm>
          <a:prstGeom prst="rect">
            <a:avLst/>
          </a:prstGeom>
          <a:noFill/>
          <a:ln w="12700">
            <a:noFill/>
          </a:ln>
        </p:spPr>
      </p:sp>
      <p:sp>
        <p:nvSpPr>
          <p:cNvPr id="22533" name="备注占位符 4"/>
          <p:cNvSpPr>
            <a:spLocks noGrp="1" noRot="1" noChangeAspect="1"/>
          </p:cNvSpPr>
          <p:nvPr/>
        </p:nvSpPr>
        <p:spPr>
          <a:xfrm>
            <a:off x="685800" y="4343400"/>
            <a:ext cx="5486400" cy="4114800"/>
          </a:xfrm>
          <a:prstGeom prst="rect">
            <a:avLst/>
          </a:prstGeom>
          <a:noFill/>
          <a:ln w="12700">
            <a:noFill/>
          </a:ln>
        </p:spPr>
        <p:txBody>
          <a:bodyPr anchor="ctr" anchorCtr="0"/>
          <a:p>
            <a:pPr lvl="0">
              <a:spcBef>
                <a:spcPct val="30000"/>
              </a:spcBef>
            </a:pPr>
            <a:r>
              <a:rPr lang="zh-CN" altLang="en-US" sz="1200" dirty="0"/>
              <a:t>单击此处编辑母版文本样式</a:t>
            </a:r>
            <a:endParaRPr lang="zh-CN" altLang="en-US" sz="1200" dirty="0"/>
          </a:p>
          <a:p>
            <a:pPr lvl="0">
              <a:spcBef>
                <a:spcPct val="30000"/>
              </a:spcBef>
            </a:pPr>
            <a:r>
              <a:rPr lang="zh-CN" altLang="en-US" sz="1200" dirty="0"/>
              <a:t>第二级</a:t>
            </a:r>
            <a:endParaRPr lang="zh-CN" altLang="en-US" sz="1200" dirty="0"/>
          </a:p>
          <a:p>
            <a:pPr lvl="0">
              <a:spcBef>
                <a:spcPct val="30000"/>
              </a:spcBef>
            </a:pPr>
            <a:r>
              <a:rPr lang="zh-CN" altLang="en-US" sz="1200" dirty="0"/>
              <a:t>第三级</a:t>
            </a:r>
            <a:endParaRPr lang="zh-CN" altLang="en-US" sz="1200" dirty="0"/>
          </a:p>
          <a:p>
            <a:pPr lvl="0">
              <a:spcBef>
                <a:spcPct val="30000"/>
              </a:spcBef>
            </a:pPr>
            <a:r>
              <a:rPr lang="zh-CN" altLang="en-US" sz="1200" dirty="0"/>
              <a:t>第四级</a:t>
            </a:r>
            <a:endParaRPr lang="zh-CN" altLang="en-US" sz="1200" dirty="0"/>
          </a:p>
          <a:p>
            <a:pPr lvl="0">
              <a:spcBef>
                <a:spcPct val="30000"/>
              </a:spcBef>
            </a:pPr>
            <a:r>
              <a:rPr lang="zh-CN" altLang="en-US" sz="1200" dirty="0"/>
              <a:t>第五级</a:t>
            </a:r>
            <a:endParaRPr lang="zh-CN" altLang="en-US" sz="1200" dirty="0"/>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p>
            <a:pPr lvl="0"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ea"/>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幻灯片图像占位符 1"/>
          <p:cNvSpPr>
            <a:spLocks noGrp="1" noRot="1" noChangeAspect="1"/>
          </p:cNvSpPr>
          <p:nvPr>
            <p:ph type="sldImg"/>
          </p:nvPr>
        </p:nvSpPr>
        <p:spPr>
          <a:xfrm>
            <a:off x="927100" y="744538"/>
            <a:ext cx="4965700" cy="3724275"/>
          </a:xfrm>
        </p:spPr>
      </p:sp>
      <p:sp>
        <p:nvSpPr>
          <p:cNvPr id="24578"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4579"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xfrm>
            <a:off x="927100" y="744538"/>
            <a:ext cx="4965700" cy="3724275"/>
          </a:xfrm>
        </p:spPr>
      </p:sp>
      <p:sp>
        <p:nvSpPr>
          <p:cNvPr id="26626"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xfrm>
            <a:off x="927100" y="744538"/>
            <a:ext cx="4965700" cy="3724275"/>
          </a:xfrm>
        </p:spPr>
      </p:sp>
      <p:sp>
        <p:nvSpPr>
          <p:cNvPr id="26626"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xfrm>
            <a:off x="927100" y="744538"/>
            <a:ext cx="4965700" cy="3724275"/>
          </a:xfrm>
        </p:spPr>
      </p:sp>
      <p:sp>
        <p:nvSpPr>
          <p:cNvPr id="26626"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xfrm>
            <a:off x="927100" y="744538"/>
            <a:ext cx="4965700" cy="3724275"/>
          </a:xfrm>
        </p:spPr>
      </p:sp>
      <p:sp>
        <p:nvSpPr>
          <p:cNvPr id="26626"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xfrm>
            <a:off x="927100" y="744538"/>
            <a:ext cx="4965700" cy="3724275"/>
          </a:xfrm>
        </p:spPr>
      </p:sp>
      <p:sp>
        <p:nvSpPr>
          <p:cNvPr id="26626"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p:cNvSpPr>
          <p:nvPr>
            <p:ph type="sldImg"/>
          </p:nvPr>
        </p:nvSpPr>
        <p:spPr>
          <a:xfrm>
            <a:off x="927100" y="744538"/>
            <a:ext cx="4965700" cy="3724275"/>
          </a:xfrm>
        </p:spPr>
      </p:sp>
      <p:sp>
        <p:nvSpPr>
          <p:cNvPr id="26626" name="备注占位符 2"/>
          <p:cNvSpPr>
            <a:spLocks noGrp="1"/>
          </p:cNvSpPr>
          <p:nvPr>
            <p:ph type="body"/>
          </p:nvPr>
        </p:nvSpPr>
        <p:spPr>
          <a:xfrm>
            <a:off x="0" y="0"/>
            <a:ext cx="0" cy="0"/>
          </a:xfrm>
          <a:prstGeom prst="rect">
            <a:avLst/>
          </a:prstGeom>
          <a:noFill/>
          <a:ln w="9525">
            <a:noFill/>
          </a:ln>
        </p:spPr>
        <p:txBody>
          <a:bodyPr anchor="t" anchorCtr="0"/>
          <a:p>
            <a:pPr lvl="0"/>
            <a:endParaRPr lang="zh-CN" altLang="en-US" dirty="0"/>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标题和文本">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116013" y="374650"/>
            <a:ext cx="7499350" cy="4619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8650" y="1825625"/>
            <a:ext cx="78867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a:xfrm>
            <a:off x="628650" y="6356350"/>
            <a:ext cx="2057400" cy="365125"/>
          </a:xfrm>
        </p:spPr>
        <p:txBody>
          <a:bodyPr/>
          <a:lstStyle/>
          <a:p>
            <a:pPr fontAlgn="base"/>
            <a:fld id="{AC1B7B3F-A56B-4310-A966-BD55D80449F1}"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a:xfrm>
            <a:off x="3028950" y="6356350"/>
            <a:ext cx="3086100" cy="365125"/>
          </a:xfrm>
        </p:spPr>
        <p:txBody>
          <a:bodyPr/>
          <a:lstStyle/>
          <a:p>
            <a:pPr fontAlgn="base"/>
            <a:endParaRPr lang="zh-CN" altLang="en-US" strike="noStrike" noProof="1"/>
          </a:p>
        </p:txBody>
      </p:sp>
      <p:sp>
        <p:nvSpPr>
          <p:cNvPr id="6" name="灯片编号占位符 5"/>
          <p:cNvSpPr>
            <a:spLocks noGrp="1"/>
          </p:cNvSpPr>
          <p:nvPr>
            <p:ph type="sldNum" sz="quarter" idx="12"/>
          </p:nvPr>
        </p:nvSpPr>
        <p:spPr>
          <a:xfrm>
            <a:off x="6457950" y="6356350"/>
            <a:ext cx="2057400" cy="365125"/>
          </a:xfrm>
        </p:spPr>
        <p:txBody>
          <a:bodyPr/>
          <a:lstStyle/>
          <a:p>
            <a:pPr fontAlgn="base"/>
            <a:fld id="{73127340-2293-49D2-96F1-6E7BF0C8FD9C}"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endParaRPr lang="zh-CN" altLang="en-US" strike="noStrike" noProof="1" dirty="0"/>
          </a:p>
        </p:txBody>
      </p:sp>
      <p:sp>
        <p:nvSpPr>
          <p:cNvPr id="4" name="日期占位符 3"/>
          <p:cNvSpPr>
            <a:spLocks noGrp="1"/>
          </p:cNvSpPr>
          <p:nvPr>
            <p:ph type="dt" sz="half" idx="10"/>
          </p:nvPr>
        </p:nvSpPr>
        <p:spPr>
          <a:xfrm>
            <a:off x="457200" y="6245225"/>
            <a:ext cx="2133600" cy="476250"/>
          </a:xfrm>
        </p:spPr>
        <p:txBody>
          <a:bodyPr/>
          <a:lstStyle>
            <a:lvl1pPr>
              <a:defRPr/>
            </a:lvl1pPr>
          </a:lstStyle>
          <a:p>
            <a:pPr fontAlgn="base">
              <a:defRPr/>
            </a:pPr>
            <a:endParaRPr lang="zh-CN" altLang="en-US" strike="noStrike" noProof="1"/>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pPr fontAlgn="base">
              <a:defRPr/>
            </a:pPr>
            <a:endParaRPr lang="en-US" altLang="zh-CN" strike="noStrike" noProof="1" dirty="0"/>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pPr fontAlgn="base">
              <a:defRPr/>
            </a:pPr>
            <a:fld id="{1DDFA577-3075-4893-A67E-6FD3CC1F7D13}"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页脚占位符 5"/>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7" name="灯片编号占位符 6"/>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8" name="页脚占位符 7"/>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9" name="灯片编号占位符 8"/>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5963"/>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页脚占位符 5"/>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7" name="灯片编号占位符 6"/>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fontAlgn="base"/>
            <a:endParaRPr lang="zh-CN" altLang="en-US" strike="noStrike"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页脚占位符 5"/>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7" name="灯片编号占位符 6"/>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40"/>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7170" name="Picture 8"/>
          <p:cNvPicPr/>
          <p:nvPr userDrawn="1"/>
        </p:nvPicPr>
        <p:blipFill>
          <a:blip r:embed="rId3"/>
          <a:stretch>
            <a:fillRect/>
          </a:stretch>
        </p:blipFill>
        <p:spPr>
          <a:xfrm>
            <a:off x="0" y="9525"/>
            <a:ext cx="9144000" cy="6858000"/>
          </a:xfrm>
          <a:prstGeom prst="rect">
            <a:avLst/>
          </a:prstGeom>
          <a:noFill/>
          <a:ln w="9525">
            <a:noFill/>
          </a:ln>
        </p:spPr>
      </p:pic>
      <p:sp>
        <p:nvSpPr>
          <p:cNvPr id="7171" name="灯片编号占位符 5"/>
          <p:cNvSpPr txBox="1"/>
          <p:nvPr userDrawn="1"/>
        </p:nvSpPr>
        <p:spPr>
          <a:xfrm>
            <a:off x="6705600" y="6303963"/>
            <a:ext cx="2133600" cy="365125"/>
          </a:xfrm>
          <a:prstGeom prst="rect">
            <a:avLst/>
          </a:prstGeom>
          <a:noFill/>
          <a:ln w="9525">
            <a:noFill/>
          </a:ln>
        </p:spPr>
        <p:txBody>
          <a:bodyPr anchor="ctr" anchorCtr="0"/>
          <a:p>
            <a:pPr lvl="0" algn="r"/>
            <a:fld id="{9A0DB2DC-4C9A-4742-B13C-FB6460FD3503}" type="slidenum">
              <a:rPr lang="zh-CN" altLang="en-US" sz="1200">
                <a:solidFill>
                  <a:srgbClr val="000000"/>
                </a:solidFill>
                <a:latin typeface="Times New Roman" panose="02020603050405020304" pitchFamily="18" charset="0"/>
                <a:ea typeface="宋体" panose="02010600030101010101" pitchFamily="2" charset="-122"/>
              </a:rPr>
            </a:fld>
            <a:endParaRPr lang="zh-CN" altLang="en-US" sz="1200">
              <a:solidFill>
                <a:srgbClr val="000000"/>
              </a:solidFill>
              <a:latin typeface="Times New Roman" panose="02020603050405020304" pitchFamily="18" charset="0"/>
              <a:ea typeface="宋体" panose="02010600030101010101" pitchFamily="2" charset="-122"/>
            </a:endParaRPr>
          </a:p>
        </p:txBody>
      </p:sp>
      <p:sp>
        <p:nvSpPr>
          <p:cNvPr id="13" name="标题 1"/>
          <p:cNvSpPr>
            <a:spLocks noGrp="1"/>
          </p:cNvSpPr>
          <p:nvPr>
            <p:ph type="ctrTitle"/>
          </p:nvPr>
        </p:nvSpPr>
        <p:spPr>
          <a:xfrm>
            <a:off x="678507" y="3438525"/>
            <a:ext cx="7772400" cy="792088"/>
          </a:xfrm>
        </p:spPr>
        <p:txBody>
          <a:bodyPr>
            <a:normAutofit/>
          </a:bodyPr>
          <a:lstStyle>
            <a:lvl1pPr algn="l">
              <a:defRPr sz="3800" b="0" i="0" baseline="0">
                <a:solidFill>
                  <a:schemeClr val="bg1"/>
                </a:solidFill>
                <a:latin typeface="(使用中文字体)"/>
                <a:ea typeface="微软雅黑" panose="020B0503020204020204" pitchFamily="34" charset="-122"/>
              </a:defRPr>
            </a:lvl1pPr>
          </a:lstStyle>
          <a:p>
            <a:pPr fontAlgn="base"/>
            <a:r>
              <a:rPr lang="zh-CN" altLang="en-US" strike="noStrike" noProof="1" dirty="0" smtClean="0"/>
              <a:t>单击此处编辑母版标题样式</a:t>
            </a:r>
            <a:endParaRPr lang="zh-CN" altLang="en-US" strike="noStrike" noProof="1" dirty="0"/>
          </a:p>
        </p:txBody>
      </p:sp>
      <p:sp>
        <p:nvSpPr>
          <p:cNvPr id="2" name="日期占位符 1"/>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8194" name="Text Box 3"/>
          <p:cNvSpPr txBox="1"/>
          <p:nvPr userDrawn="1"/>
        </p:nvSpPr>
        <p:spPr>
          <a:xfrm>
            <a:off x="757238" y="3552825"/>
            <a:ext cx="5400675" cy="701675"/>
          </a:xfrm>
          <a:prstGeom prst="rect">
            <a:avLst/>
          </a:prstGeom>
          <a:noFill/>
          <a:ln w="9525">
            <a:noFill/>
          </a:ln>
        </p:spPr>
        <p:txBody>
          <a:bodyPr anchor="t" anchorCtr="0">
            <a:spAutoFit/>
          </a:bodyPr>
          <a:p>
            <a:pPr lvl="0"/>
            <a:r>
              <a:rPr lang="zh-CN" altLang="zh-CN" sz="4000">
                <a:solidFill>
                  <a:srgbClr val="FFFFFF"/>
                </a:solidFill>
                <a:latin typeface="Arial" panose="020B0604020202020204" pitchFamily="34" charset="0"/>
                <a:ea typeface="宋体" panose="02010600030101010101" pitchFamily="2" charset="-122"/>
              </a:rPr>
              <a:t>06   </a:t>
            </a:r>
            <a:r>
              <a:rPr lang="zh-CN" altLang="en-US" sz="4000">
                <a:solidFill>
                  <a:srgbClr val="FFFFFF"/>
                </a:solidFill>
                <a:latin typeface="Arial" panose="020B0604020202020204" pitchFamily="34" charset="0"/>
                <a:ea typeface="微软雅黑" panose="020B0503020204020204" pitchFamily="34" charset="-122"/>
              </a:rPr>
              <a:t>市场调研分析 </a:t>
            </a:r>
            <a:endParaRPr lang="zh-CN" altLang="en-US">
              <a:solidFill>
                <a:srgbClr val="000000"/>
              </a:solidFill>
              <a:latin typeface="Arial" panose="020B0604020202020204" pitchFamily="34" charset="0"/>
              <a:ea typeface="宋体" panose="02010600030101010101" pitchFamily="2" charset="-122"/>
            </a:endParaRPr>
          </a:p>
        </p:txBody>
      </p:sp>
      <p:sp>
        <p:nvSpPr>
          <p:cNvPr id="8195" name="灯片编号占位符 5"/>
          <p:cNvSpPr txBox="1"/>
          <p:nvPr userDrawn="1"/>
        </p:nvSpPr>
        <p:spPr>
          <a:xfrm>
            <a:off x="6705600" y="6303963"/>
            <a:ext cx="2133600" cy="365125"/>
          </a:xfrm>
          <a:prstGeom prst="rect">
            <a:avLst/>
          </a:prstGeom>
          <a:noFill/>
          <a:ln w="9525">
            <a:noFill/>
          </a:ln>
        </p:spPr>
        <p:txBody>
          <a:bodyPr anchor="ctr" anchorCtr="0"/>
          <a:p>
            <a:pPr lvl="0" algn="r"/>
            <a:fld id="{9A0DB2DC-4C9A-4742-B13C-FB6460FD3503}" type="slidenum">
              <a:rPr lang="zh-CN" altLang="en-US" sz="1200">
                <a:solidFill>
                  <a:srgbClr val="000000"/>
                </a:solidFill>
                <a:latin typeface="Times New Roman" panose="02020603050405020304" pitchFamily="18" charset="0"/>
                <a:ea typeface="宋体" panose="02010600030101010101" pitchFamily="2" charset="-122"/>
              </a:rPr>
            </a:fld>
            <a:endParaRPr lang="zh-CN" altLang="en-US" sz="1200">
              <a:solidFill>
                <a:srgbClr val="000000"/>
              </a:solidFill>
              <a:latin typeface="Times New Roman" panose="02020603050405020304" pitchFamily="18" charset="0"/>
              <a:ea typeface="宋体" panose="02010600030101010101" pitchFamily="2" charset="-122"/>
            </a:endParaRPr>
          </a:p>
        </p:txBody>
      </p:sp>
      <p:pic>
        <p:nvPicPr>
          <p:cNvPr id="8196" name="Picture 4"/>
          <p:cNvPicPr>
            <a:picLocks noChangeAspect="1"/>
          </p:cNvPicPr>
          <p:nvPr userDrawn="1"/>
        </p:nvPicPr>
        <p:blipFill>
          <a:blip r:embed="rId3"/>
          <a:stretch>
            <a:fillRect/>
          </a:stretch>
        </p:blipFill>
        <p:spPr>
          <a:xfrm>
            <a:off x="0" y="0"/>
            <a:ext cx="9144000" cy="6884988"/>
          </a:xfrm>
          <a:prstGeom prst="rect">
            <a:avLst/>
          </a:prstGeom>
          <a:noFill/>
          <a:ln w="9525">
            <a:noFill/>
          </a:ln>
        </p:spPr>
      </p:pic>
      <p:sp>
        <p:nvSpPr>
          <p:cNvPr id="2" name="日期占位符 1"/>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9218" name="Picture 6" descr="logo3"/>
          <p:cNvPicPr>
            <a:picLocks noChangeAspect="1"/>
          </p:cNvPicPr>
          <p:nvPr userDrawn="1"/>
        </p:nvPicPr>
        <p:blipFill>
          <a:blip r:embed="rId3">
            <a:clrChange>
              <a:clrFrom>
                <a:srgbClr val="FFFFFF"/>
              </a:clrFrom>
              <a:clrTo>
                <a:srgbClr val="FFFFFF">
                  <a:alpha val="0"/>
                </a:srgbClr>
              </a:clrTo>
            </a:clrChange>
          </a:blip>
          <a:stretch>
            <a:fillRect/>
          </a:stretch>
        </p:blipFill>
        <p:spPr>
          <a:xfrm>
            <a:off x="0" y="0"/>
            <a:ext cx="2679700" cy="766763"/>
          </a:xfrm>
          <a:prstGeom prst="rect">
            <a:avLst/>
          </a:prstGeom>
          <a:noFill/>
          <a:ln w="9525">
            <a:noFill/>
          </a:ln>
        </p:spPr>
      </p:pic>
      <p:sp>
        <p:nvSpPr>
          <p:cNvPr id="9219" name="Rectangle 9"/>
          <p:cNvSpPr/>
          <p:nvPr userDrawn="1"/>
        </p:nvSpPr>
        <p:spPr>
          <a:xfrm>
            <a:off x="0" y="765175"/>
            <a:ext cx="9144000" cy="85725"/>
          </a:xfrm>
          <a:prstGeom prst="rect">
            <a:avLst/>
          </a:prstGeom>
          <a:gradFill rotWithShape="1">
            <a:gsLst>
              <a:gs pos="0">
                <a:srgbClr val="990033"/>
              </a:gs>
              <a:gs pos="100000">
                <a:srgbClr val="FFFFFF"/>
              </a:gs>
            </a:gsLst>
            <a:lin ang="0" scaled="1"/>
            <a:tileRect/>
          </a:gradFill>
          <a:ln w="9525">
            <a:noFill/>
          </a:ln>
        </p:spPr>
        <p:txBody>
          <a:bodyPr wrap="none" anchor="ctr" anchorCtr="0"/>
          <a:p>
            <a:pPr lvl="0"/>
            <a:endParaRPr lang="zh-CN" altLang="en-US">
              <a:latin typeface="Arial" panose="020B0604020202020204" pitchFamily="34" charset="0"/>
              <a:ea typeface="宋体" panose="02010600030101010101" pitchFamily="2" charset="-122"/>
            </a:endParaRPr>
          </a:p>
        </p:txBody>
      </p:sp>
      <p:sp>
        <p:nvSpPr>
          <p:cNvPr id="78" name="矩形 77"/>
          <p:cNvSpPr/>
          <p:nvPr userDrawn="1"/>
        </p:nvSpPr>
        <p:spPr>
          <a:xfrm>
            <a:off x="0" y="765175"/>
            <a:ext cx="620713" cy="85725"/>
          </a:xfrm>
          <a:prstGeom prst="rect">
            <a:avLst/>
          </a:prstGeom>
          <a:solidFill>
            <a:srgbClr val="9E9E9E"/>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2" name="Rectangle 2"/>
          <p:cNvSpPr>
            <a:spLocks noGrp="1" noChangeArrowheads="1"/>
          </p:cNvSpPr>
          <p:nvPr>
            <p:ph type="title"/>
          </p:nvPr>
        </p:nvSpPr>
        <p:spPr bwMode="auto">
          <a:xfrm>
            <a:off x="2911642" y="228267"/>
            <a:ext cx="6063917" cy="504825"/>
          </a:xfrm>
          <a:prstGeom prst="rect">
            <a:avLst/>
          </a:prstGeom>
          <a:noFill/>
          <a:ln w="9525">
            <a:noFill/>
            <a:miter lim="800000"/>
          </a:ln>
        </p:spPr>
        <p:txBody>
          <a:bodyPr vert="horz" wrap="square" lIns="91440" tIns="45720" rIns="91440" bIns="45720" numCol="1" anchor="ctr" anchorCtr="0" compatLnSpc="1">
            <a:noAutofit/>
          </a:bodyPr>
          <a:lstStyle>
            <a:lvl1pPr algn="r">
              <a:defRPr sz="3200">
                <a:latin typeface="微软雅黑" panose="020B0503020204020204" pitchFamily="34" charset="-122"/>
                <a:ea typeface="微软雅黑" panose="020B0503020204020204" pitchFamily="34" charset="-122"/>
              </a:defRPr>
            </a:lvl1pPr>
          </a:lstStyle>
          <a:p>
            <a:pPr lvl="0" fontAlgn="base"/>
            <a:r>
              <a:rPr lang="zh-CN" altLang="en-US" strike="noStrike" noProof="1" dirty="0" smtClean="0"/>
              <a:t>单击此处编辑母版标题样式</a:t>
            </a:r>
            <a:endParaRPr lang="zh-CN" altLang="en-US" strike="noStrike" noProof="1" dirty="0" smtClean="0"/>
          </a:p>
        </p:txBody>
      </p:sp>
      <p:sp>
        <p:nvSpPr>
          <p:cNvPr id="2" name="日期占位符 1"/>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5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7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8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9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0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vert="horz" lIns="91440" tIns="45720" rIns="91440" bIns="45720" rtlCol="0" anchor="ctr"/>
          <a:p>
            <a:pPr fontAlgn="base"/>
            <a:endParaRPr lang="zh-CN" altLang="en-US" strike="noStrike" noProof="1"/>
          </a:p>
        </p:txBody>
      </p:sp>
      <p:sp>
        <p:nvSpPr>
          <p:cNvPr id="3" name="页脚占位符 2"/>
          <p:cNvSpPr>
            <a:spLocks noGrp="1"/>
          </p:cNvSpPr>
          <p:nvPr>
            <p:ph type="ftr" sz="quarter" idx="11"/>
          </p:nvPr>
        </p:nvSpPr>
        <p:spPr>
          <a:xfrm>
            <a:off x="3124200" y="6356350"/>
            <a:ext cx="2895600" cy="365125"/>
          </a:xfrm>
          <a:prstGeom prst="rect">
            <a:avLst/>
          </a:prstGeom>
        </p:spPr>
        <p:txBody>
          <a:bodyPr vert="horz" lIns="91440" tIns="45720" rIns="91440" bIns="45720" rtlCol="0" anchor="ctr"/>
          <a:p>
            <a:pPr fontAlgn="base"/>
            <a:endParaRPr lang="zh-CN" altLang="en-US" strike="noStrike" noProof="1" dirty="0"/>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lIns="91440" tIns="45720" rIns="91440" bIns="45720" rtlCol="0" anchor="ct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dirty="0"/>
          </a:p>
        </p:txBody>
      </p:sp>
      <p:sp>
        <p:nvSpPr>
          <p:cNvPr id="6" name="灯片编号占位符 5"/>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fontAlgn="base"/>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dirty="0"/>
          </a:p>
        </p:txBody>
      </p:sp>
      <p:sp>
        <p:nvSpPr>
          <p:cNvPr id="6" name="灯片编号占位符 5"/>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2"/>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200152"/>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fontAlgn="base"/>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dirty="0"/>
          </a:p>
        </p:txBody>
      </p:sp>
      <p:sp>
        <p:nvSpPr>
          <p:cNvPr id="7" name="灯片编号占位符 6"/>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7"/>
            <a:ext cx="8229600" cy="1143000"/>
          </a:xfrm>
        </p:spPr>
        <p:txBody>
          <a:bodyPr/>
          <a:lstStyle>
            <a:lvl1pPr>
              <a:defRPr/>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30"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base"/>
            <a:endParaRPr lang="zh-CN" altLang="en-US" strike="noStrike" noProof="1"/>
          </a:p>
        </p:txBody>
      </p:sp>
      <p:sp>
        <p:nvSpPr>
          <p:cNvPr id="8" name="页脚占位符 7"/>
          <p:cNvSpPr>
            <a:spLocks noGrp="1"/>
          </p:cNvSpPr>
          <p:nvPr>
            <p:ph type="ftr" sz="quarter" idx="11"/>
          </p:nvPr>
        </p:nvSpPr>
        <p:spPr/>
        <p:txBody>
          <a:bodyPr/>
          <a:p>
            <a:pPr fontAlgn="base"/>
            <a:endParaRPr lang="zh-CN" altLang="en-US" strike="noStrike" noProof="1" dirty="0"/>
          </a:p>
        </p:txBody>
      </p:sp>
      <p:sp>
        <p:nvSpPr>
          <p:cNvPr id="9" name="灯片编号占位符 8"/>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endParaRPr lang="zh-CN" altLang="en-US" strike="noStrike" noProof="1"/>
          </a:p>
        </p:txBody>
      </p:sp>
      <p:sp>
        <p:nvSpPr>
          <p:cNvPr id="4" name="页脚占位符 3"/>
          <p:cNvSpPr>
            <a:spLocks noGrp="1"/>
          </p:cNvSpPr>
          <p:nvPr>
            <p:ph type="ftr" sz="quarter" idx="11"/>
          </p:nvPr>
        </p:nvSpPr>
        <p:spPr/>
        <p:txBody>
          <a:bodyPr/>
          <a:p>
            <a:pPr fontAlgn="base"/>
            <a:endParaRPr lang="zh-CN" altLang="en-US" strike="noStrike" noProof="1" dirty="0"/>
          </a:p>
        </p:txBody>
      </p:sp>
      <p:sp>
        <p:nvSpPr>
          <p:cNvPr id="5" name="灯片编号占位符 4"/>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dirty="0"/>
          </a:p>
        </p:txBody>
      </p:sp>
      <p:sp>
        <p:nvSpPr>
          <p:cNvPr id="4" name="灯片编号占位符 3"/>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49"/>
            <a:ext cx="3008313" cy="1162051"/>
          </a:xfrm>
        </p:spPr>
        <p:txBody>
          <a:bodyPr anchor="b"/>
          <a:lstStyle>
            <a:lvl1pPr algn="l">
              <a:defRPr sz="2000" b="1"/>
            </a:lvl1p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base"/>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dirty="0"/>
          </a:p>
        </p:txBody>
      </p:sp>
      <p:sp>
        <p:nvSpPr>
          <p:cNvPr id="7" name="灯片编号占位符 6"/>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9"/>
          </a:xfrm>
        </p:spPr>
        <p:txBody>
          <a:bodyPr anchor="b"/>
          <a:lstStyle>
            <a:lvl1pPr algn="l">
              <a:defRPr sz="2000" b="1"/>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auto"/>
            <a:endParaRPr lang="zh-CN" altLang="en-US" strike="noStrike" noProof="1"/>
          </a:p>
        </p:txBody>
      </p:sp>
      <p:sp>
        <p:nvSpPr>
          <p:cNvPr id="4" name="文本占位符 3"/>
          <p:cNvSpPr>
            <a:spLocks noGrp="1"/>
          </p:cNvSpPr>
          <p:nvPr>
            <p:ph type="body" sz="half" idx="2"/>
          </p:nvPr>
        </p:nvSpPr>
        <p:spPr>
          <a:xfrm>
            <a:off x="1792288" y="5367340"/>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base"/>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dirty="0"/>
          </a:p>
        </p:txBody>
      </p:sp>
      <p:sp>
        <p:nvSpPr>
          <p:cNvPr id="7" name="灯片编号占位符 6"/>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dirty="0"/>
          </a:p>
        </p:txBody>
      </p:sp>
      <p:sp>
        <p:nvSpPr>
          <p:cNvPr id="6" name="灯片编号占位符 5"/>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1"/>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375"/>
            <a:ext cx="6019800" cy="4387851"/>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dirty="0"/>
          </a:p>
        </p:txBody>
      </p:sp>
      <p:sp>
        <p:nvSpPr>
          <p:cNvPr id="6" name="灯片编号占位符 5"/>
          <p:cNvSpPr>
            <a:spLocks noGrp="1"/>
          </p:cNvSpPr>
          <p:nvPr>
            <p:ph type="sldNum" sz="quarter" idx="12"/>
          </p:nvPr>
        </p:nvSpPr>
        <p:spPr/>
        <p:txBody>
          <a:bodyPr/>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a:prstGeom prst="rect">
            <a:avLst/>
          </a:prstGeom>
        </p:spPr>
        <p:txBody>
          <a:bodyPr/>
          <a:lstStyle/>
          <a:p>
            <a:pPr fontAlgn="auto"/>
            <a:r>
              <a:rPr lang="zh-CN" altLang="en-US" strike="noStrike" noProof="1" smtClean="0"/>
              <a:t>单击此处编辑母版标题样式</a:t>
            </a:r>
            <a:endParaRPr lang="zh-CN" altLang="en-US" strike="noStrike" noProof="1"/>
          </a:p>
        </p:txBody>
      </p:sp>
      <p:sp>
        <p:nvSpPr>
          <p:cNvPr id="3" name="灯片编号占位符 2"/>
          <p:cNvSpPr>
            <a:spLocks noGrp="1"/>
          </p:cNvSpPr>
          <p:nvPr>
            <p:ph type="sldNum" sz="quarter" idx="10"/>
          </p:nvPr>
        </p:nvSpPr>
        <p:spPr>
          <a:xfrm>
            <a:off x="6553200" y="6356350"/>
            <a:ext cx="2133600" cy="365125"/>
          </a:xfrm>
          <a:prstGeom prst="rect">
            <a:avLst/>
          </a:prstGeom>
        </p:spPr>
        <p:txBody>
          <a:bodyPr vert="horz" lIns="91440" tIns="45720" rIns="91440" bIns="45720" rtlCol="0" anchor="ctr"/>
          <a:p>
            <a:pPr indent="0" algn="r" fontAlgn="base"/>
            <a:fld id="{9A0DB2DC-4C9A-4742-B13C-FB6460FD3503}" type="slidenum">
              <a:rPr lang="zh-CN" altLang="en-US" strike="noStrike" noProof="1">
                <a:solidFill>
                  <a:srgbClr val="898989"/>
                </a:solidFill>
                <a:latin typeface="Arial" panose="020B0604020202020204" pitchFamily="34" charset="0"/>
                <a:ea typeface="宋体" panose="02010600030101010101" pitchFamily="2" charset="-122"/>
                <a:cs typeface="+mn-cs"/>
              </a:rPr>
            </a:fld>
            <a:endParaRPr lang="zh-CN" altLang="en-US" strike="noStrike" noProof="1">
              <a:solidFill>
                <a:srgbClr val="898989"/>
              </a:solidFill>
              <a:latin typeface="Arial" panose="020B0604020202020204" pitchFamily="34" charset="0"/>
              <a:ea typeface="宋体" panose="02010600030101010101" pitchFamily="2" charset="-122"/>
            </a:endParaRPr>
          </a:p>
        </p:txBody>
      </p:sp>
      <p:sp>
        <p:nvSpPr>
          <p:cNvPr id="4" name="日期占位符 3"/>
          <p:cNvSpPr>
            <a:spLocks noGrp="1"/>
          </p:cNvSpPr>
          <p:nvPr>
            <p:ph type="dt" sz="half" idx="11"/>
          </p:nvPr>
        </p:nvSpPr>
        <p:spPr>
          <a:xfrm>
            <a:off x="457200" y="6356350"/>
            <a:ext cx="2133600" cy="365125"/>
          </a:xfrm>
          <a:prstGeom prst="rect">
            <a:avLst/>
          </a:prstGeom>
        </p:spPr>
        <p:txBody>
          <a:bodyPr vert="horz" lIns="91440" tIns="45720" rIns="91440" bIns="45720" rtlCol="0" anchor="ctr"/>
          <a:p>
            <a:pPr fontAlgn="base"/>
            <a:endParaRPr lang="zh-CN" altLang="en-US" strike="noStrike" noProof="1"/>
          </a:p>
        </p:txBody>
      </p:sp>
      <p:sp>
        <p:nvSpPr>
          <p:cNvPr id="5" name="页脚占位符 4"/>
          <p:cNvSpPr>
            <a:spLocks noGrp="1"/>
          </p:cNvSpPr>
          <p:nvPr>
            <p:ph type="ftr" sz="quarter" idx="12"/>
          </p:nvPr>
        </p:nvSpPr>
        <p:spPr>
          <a:xfrm>
            <a:off x="3124200" y="6356350"/>
            <a:ext cx="2895600" cy="365125"/>
          </a:xfrm>
          <a:prstGeom prst="rect">
            <a:avLst/>
          </a:prstGeom>
        </p:spPr>
        <p:txBody>
          <a:bodyPr vert="horz" lIns="91440" tIns="45720" rIns="91440" bIns="45720" rtlCol="0" anchor="ctr"/>
          <a:p>
            <a:pPr fontAlgn="base"/>
            <a:endParaRPr lang="zh-CN" altLang="en-US" strike="noStrike" noProof="1"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5963"/>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x" preserve="1">
  <p:cSld name="标题和文本">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116013" y="374650"/>
            <a:ext cx="7499350" cy="4619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8650" y="1825625"/>
            <a:ext cx="78867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a:xfrm>
            <a:off x="628650" y="6356350"/>
            <a:ext cx="2057400" cy="365125"/>
          </a:xfrm>
        </p:spPr>
        <p:txBody>
          <a:bodyPr/>
          <a:lstStyle/>
          <a:p>
            <a:pPr fontAlgn="base"/>
            <a:fld id="{AC1B7B3F-A56B-4310-A966-BD55D80449F1}"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a:xfrm>
            <a:off x="3028950" y="6356350"/>
            <a:ext cx="3086100" cy="365125"/>
          </a:xfrm>
        </p:spPr>
        <p:txBody>
          <a:bodyPr/>
          <a:lstStyle/>
          <a:p>
            <a:pPr fontAlgn="base"/>
            <a:endParaRPr lang="zh-CN" altLang="en-US" strike="noStrike" noProof="1"/>
          </a:p>
        </p:txBody>
      </p:sp>
      <p:sp>
        <p:nvSpPr>
          <p:cNvPr id="6" name="灯片编号占位符 5"/>
          <p:cNvSpPr>
            <a:spLocks noGrp="1"/>
          </p:cNvSpPr>
          <p:nvPr>
            <p:ph type="sldNum" sz="quarter" idx="12"/>
          </p:nvPr>
        </p:nvSpPr>
        <p:spPr>
          <a:xfrm>
            <a:off x="6457950" y="6356350"/>
            <a:ext cx="2057400" cy="365125"/>
          </a:xfrm>
        </p:spPr>
        <p:txBody>
          <a:bodyPr/>
          <a:lstStyle/>
          <a:p>
            <a:pPr fontAlgn="base"/>
            <a:fld id="{73127340-2293-49D2-96F1-6E7BF0C8FD9C}"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endParaRPr lang="zh-CN" altLang="en-US" strike="noStrike" noProof="1" dirty="0"/>
          </a:p>
        </p:txBody>
      </p:sp>
      <p:sp>
        <p:nvSpPr>
          <p:cNvPr id="4" name="日期占位符 3"/>
          <p:cNvSpPr>
            <a:spLocks noGrp="1"/>
          </p:cNvSpPr>
          <p:nvPr>
            <p:ph type="dt" sz="half" idx="10"/>
          </p:nvPr>
        </p:nvSpPr>
        <p:spPr>
          <a:xfrm>
            <a:off x="457200" y="6245225"/>
            <a:ext cx="2133600" cy="476250"/>
          </a:xfrm>
        </p:spPr>
        <p:txBody>
          <a:bodyPr/>
          <a:lstStyle>
            <a:lvl1pPr>
              <a:defRPr/>
            </a:lvl1pPr>
          </a:lstStyle>
          <a:p>
            <a:pPr fontAlgn="base">
              <a:defRPr/>
            </a:pPr>
            <a:endParaRPr lang="zh-CN" altLang="en-US" strike="noStrike" noProof="1"/>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pPr fontAlgn="base">
              <a:defRPr/>
            </a:pPr>
            <a:endParaRPr lang="en-US" altLang="zh-CN" strike="noStrike" noProof="1" dirty="0"/>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pPr fontAlgn="base">
              <a:defRPr/>
            </a:pPr>
            <a:fld id="{1DDFA577-3075-4893-A67E-6FD3CC1F7D13}"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页脚占位符 5"/>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7" name="灯片编号占位符 6"/>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8" name="页脚占位符 7"/>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9" name="灯片编号占位符 8"/>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页脚占位符 5"/>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7" name="灯片编号占位符 6"/>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fontAlgn="base"/>
            <a:endParaRPr lang="zh-CN" altLang="en-US" strike="noStrike"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页脚占位符 5"/>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7" name="灯片编号占位符 6"/>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40"/>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页脚占位符 4"/>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6" name="灯片编号占位符 5"/>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7170" name="Picture 8"/>
          <p:cNvPicPr/>
          <p:nvPr userDrawn="1"/>
        </p:nvPicPr>
        <p:blipFill>
          <a:blip r:embed="rId3"/>
          <a:stretch>
            <a:fillRect/>
          </a:stretch>
        </p:blipFill>
        <p:spPr>
          <a:xfrm>
            <a:off x="0" y="9525"/>
            <a:ext cx="9144000" cy="6858000"/>
          </a:xfrm>
          <a:prstGeom prst="rect">
            <a:avLst/>
          </a:prstGeom>
          <a:noFill/>
          <a:ln w="9525">
            <a:noFill/>
          </a:ln>
        </p:spPr>
      </p:pic>
      <p:sp>
        <p:nvSpPr>
          <p:cNvPr id="7171" name="灯片编号占位符 5"/>
          <p:cNvSpPr txBox="1"/>
          <p:nvPr userDrawn="1"/>
        </p:nvSpPr>
        <p:spPr>
          <a:xfrm>
            <a:off x="6705600" y="6303963"/>
            <a:ext cx="2133600" cy="365125"/>
          </a:xfrm>
          <a:prstGeom prst="rect">
            <a:avLst/>
          </a:prstGeom>
          <a:noFill/>
          <a:ln w="9525">
            <a:noFill/>
          </a:ln>
        </p:spPr>
        <p:txBody>
          <a:bodyPr anchor="ctr" anchorCtr="0"/>
          <a:p>
            <a:pPr lvl="0" algn="r"/>
            <a:fld id="{9A0DB2DC-4C9A-4742-B13C-FB6460FD3503}" type="slidenum">
              <a:rPr lang="zh-CN" altLang="en-US" sz="1200">
                <a:solidFill>
                  <a:srgbClr val="000000"/>
                </a:solidFill>
                <a:latin typeface="Times New Roman" panose="02020603050405020304" pitchFamily="18" charset="0"/>
                <a:ea typeface="宋体" panose="02010600030101010101" pitchFamily="2" charset="-122"/>
              </a:rPr>
            </a:fld>
            <a:endParaRPr lang="zh-CN" altLang="en-US" sz="1200">
              <a:solidFill>
                <a:srgbClr val="000000"/>
              </a:solidFill>
              <a:latin typeface="Times New Roman" panose="02020603050405020304" pitchFamily="18" charset="0"/>
              <a:ea typeface="宋体" panose="02010600030101010101" pitchFamily="2" charset="-122"/>
            </a:endParaRPr>
          </a:p>
        </p:txBody>
      </p:sp>
      <p:sp>
        <p:nvSpPr>
          <p:cNvPr id="13" name="标题 1"/>
          <p:cNvSpPr>
            <a:spLocks noGrp="1"/>
          </p:cNvSpPr>
          <p:nvPr>
            <p:ph type="ctrTitle"/>
          </p:nvPr>
        </p:nvSpPr>
        <p:spPr>
          <a:xfrm>
            <a:off x="678507" y="3438525"/>
            <a:ext cx="7772400" cy="792088"/>
          </a:xfrm>
        </p:spPr>
        <p:txBody>
          <a:bodyPr>
            <a:normAutofit/>
          </a:bodyPr>
          <a:lstStyle>
            <a:lvl1pPr algn="l">
              <a:defRPr sz="3800" b="0" i="0" baseline="0">
                <a:solidFill>
                  <a:schemeClr val="bg1"/>
                </a:solidFill>
                <a:latin typeface="(使用中文字体)"/>
                <a:ea typeface="微软雅黑" panose="020B0503020204020204" pitchFamily="34" charset="-122"/>
              </a:defRPr>
            </a:lvl1pPr>
          </a:lstStyle>
          <a:p>
            <a:pPr fontAlgn="base"/>
            <a:r>
              <a:rPr lang="zh-CN" altLang="en-US" strike="noStrike" noProof="1" dirty="0" smtClean="0"/>
              <a:t>单击此处编辑母版标题样式</a:t>
            </a:r>
            <a:endParaRPr lang="zh-CN" altLang="en-US" strike="noStrike" noProof="1" dirty="0"/>
          </a:p>
        </p:txBody>
      </p:sp>
      <p:sp>
        <p:nvSpPr>
          <p:cNvPr id="2" name="日期占位符 1"/>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3_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8194" name="Text Box 3"/>
          <p:cNvSpPr txBox="1"/>
          <p:nvPr userDrawn="1"/>
        </p:nvSpPr>
        <p:spPr>
          <a:xfrm>
            <a:off x="757238" y="3552825"/>
            <a:ext cx="5400675" cy="701675"/>
          </a:xfrm>
          <a:prstGeom prst="rect">
            <a:avLst/>
          </a:prstGeom>
          <a:noFill/>
          <a:ln w="9525">
            <a:noFill/>
          </a:ln>
        </p:spPr>
        <p:txBody>
          <a:bodyPr anchor="t" anchorCtr="0">
            <a:spAutoFit/>
          </a:bodyPr>
          <a:p>
            <a:pPr lvl="0"/>
            <a:r>
              <a:rPr lang="zh-CN" altLang="zh-CN" sz="4000">
                <a:solidFill>
                  <a:srgbClr val="FFFFFF"/>
                </a:solidFill>
                <a:latin typeface="Arial" panose="020B0604020202020204" pitchFamily="34" charset="0"/>
                <a:ea typeface="宋体" panose="02010600030101010101" pitchFamily="2" charset="-122"/>
              </a:rPr>
              <a:t>06   </a:t>
            </a:r>
            <a:r>
              <a:rPr lang="zh-CN" altLang="en-US" sz="4000">
                <a:solidFill>
                  <a:srgbClr val="FFFFFF"/>
                </a:solidFill>
                <a:latin typeface="Arial" panose="020B0604020202020204" pitchFamily="34" charset="0"/>
                <a:ea typeface="微软雅黑" panose="020B0503020204020204" pitchFamily="34" charset="-122"/>
              </a:rPr>
              <a:t>市场调研分析 </a:t>
            </a:r>
            <a:endParaRPr lang="zh-CN" altLang="en-US">
              <a:solidFill>
                <a:srgbClr val="000000"/>
              </a:solidFill>
              <a:latin typeface="Arial" panose="020B0604020202020204" pitchFamily="34" charset="0"/>
              <a:ea typeface="宋体" panose="02010600030101010101" pitchFamily="2" charset="-122"/>
            </a:endParaRPr>
          </a:p>
        </p:txBody>
      </p:sp>
      <p:sp>
        <p:nvSpPr>
          <p:cNvPr id="8195" name="灯片编号占位符 5"/>
          <p:cNvSpPr txBox="1"/>
          <p:nvPr userDrawn="1"/>
        </p:nvSpPr>
        <p:spPr>
          <a:xfrm>
            <a:off x="6705600" y="6303963"/>
            <a:ext cx="2133600" cy="365125"/>
          </a:xfrm>
          <a:prstGeom prst="rect">
            <a:avLst/>
          </a:prstGeom>
          <a:noFill/>
          <a:ln w="9525">
            <a:noFill/>
          </a:ln>
        </p:spPr>
        <p:txBody>
          <a:bodyPr anchor="ctr" anchorCtr="0"/>
          <a:p>
            <a:pPr lvl="0" algn="r"/>
            <a:fld id="{9A0DB2DC-4C9A-4742-B13C-FB6460FD3503}" type="slidenum">
              <a:rPr lang="zh-CN" altLang="en-US" sz="1200">
                <a:solidFill>
                  <a:srgbClr val="000000"/>
                </a:solidFill>
                <a:latin typeface="Times New Roman" panose="02020603050405020304" pitchFamily="18" charset="0"/>
                <a:ea typeface="宋体" panose="02010600030101010101" pitchFamily="2" charset="-122"/>
              </a:rPr>
            </a:fld>
            <a:endParaRPr lang="zh-CN" altLang="en-US" sz="1200">
              <a:solidFill>
                <a:srgbClr val="000000"/>
              </a:solidFill>
              <a:latin typeface="Times New Roman" panose="02020603050405020304" pitchFamily="18" charset="0"/>
              <a:ea typeface="宋体" panose="02010600030101010101" pitchFamily="2" charset="-122"/>
            </a:endParaRPr>
          </a:p>
        </p:txBody>
      </p:sp>
      <p:pic>
        <p:nvPicPr>
          <p:cNvPr id="8196" name="Picture 4"/>
          <p:cNvPicPr>
            <a:picLocks noChangeAspect="1"/>
          </p:cNvPicPr>
          <p:nvPr userDrawn="1"/>
        </p:nvPicPr>
        <p:blipFill>
          <a:blip r:embed="rId3"/>
          <a:stretch>
            <a:fillRect/>
          </a:stretch>
        </p:blipFill>
        <p:spPr>
          <a:xfrm>
            <a:off x="0" y="0"/>
            <a:ext cx="9144000" cy="6884988"/>
          </a:xfrm>
          <a:prstGeom prst="rect">
            <a:avLst/>
          </a:prstGeom>
          <a:noFill/>
          <a:ln w="9525">
            <a:noFill/>
          </a:ln>
        </p:spPr>
      </p:pic>
      <p:sp>
        <p:nvSpPr>
          <p:cNvPr id="2" name="日期占位符 1"/>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9218" name="Picture 6" descr="logo3"/>
          <p:cNvPicPr>
            <a:picLocks noChangeAspect="1"/>
          </p:cNvPicPr>
          <p:nvPr userDrawn="1"/>
        </p:nvPicPr>
        <p:blipFill>
          <a:blip r:embed="rId3">
            <a:clrChange>
              <a:clrFrom>
                <a:srgbClr val="FFFFFF"/>
              </a:clrFrom>
              <a:clrTo>
                <a:srgbClr val="FFFFFF">
                  <a:alpha val="0"/>
                </a:srgbClr>
              </a:clrTo>
            </a:clrChange>
          </a:blip>
          <a:stretch>
            <a:fillRect/>
          </a:stretch>
        </p:blipFill>
        <p:spPr>
          <a:xfrm>
            <a:off x="0" y="0"/>
            <a:ext cx="2679700" cy="766763"/>
          </a:xfrm>
          <a:prstGeom prst="rect">
            <a:avLst/>
          </a:prstGeom>
          <a:noFill/>
          <a:ln w="9525">
            <a:noFill/>
          </a:ln>
        </p:spPr>
      </p:pic>
      <p:sp>
        <p:nvSpPr>
          <p:cNvPr id="9219" name="Rectangle 9"/>
          <p:cNvSpPr/>
          <p:nvPr userDrawn="1"/>
        </p:nvSpPr>
        <p:spPr>
          <a:xfrm>
            <a:off x="0" y="765175"/>
            <a:ext cx="9144000" cy="85725"/>
          </a:xfrm>
          <a:prstGeom prst="rect">
            <a:avLst/>
          </a:prstGeom>
          <a:gradFill rotWithShape="1">
            <a:gsLst>
              <a:gs pos="0">
                <a:srgbClr val="990033"/>
              </a:gs>
              <a:gs pos="100000">
                <a:srgbClr val="FFFFFF"/>
              </a:gs>
            </a:gsLst>
            <a:lin ang="0" scaled="1"/>
            <a:tileRect/>
          </a:gradFill>
          <a:ln w="9525">
            <a:noFill/>
          </a:ln>
        </p:spPr>
        <p:txBody>
          <a:bodyPr wrap="none" anchor="ctr" anchorCtr="0"/>
          <a:p>
            <a:pPr lvl="0"/>
            <a:endParaRPr lang="zh-CN" altLang="en-US">
              <a:latin typeface="Arial" panose="020B0604020202020204" pitchFamily="34" charset="0"/>
              <a:ea typeface="宋体" panose="02010600030101010101" pitchFamily="2" charset="-122"/>
            </a:endParaRPr>
          </a:p>
        </p:txBody>
      </p:sp>
      <p:sp>
        <p:nvSpPr>
          <p:cNvPr id="78" name="矩形 77"/>
          <p:cNvSpPr/>
          <p:nvPr userDrawn="1"/>
        </p:nvSpPr>
        <p:spPr>
          <a:xfrm>
            <a:off x="0" y="765175"/>
            <a:ext cx="620713" cy="85725"/>
          </a:xfrm>
          <a:prstGeom prst="rect">
            <a:avLst/>
          </a:prstGeom>
          <a:solidFill>
            <a:srgbClr val="9E9E9E"/>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2" name="Rectangle 2"/>
          <p:cNvSpPr>
            <a:spLocks noGrp="1" noChangeArrowheads="1"/>
          </p:cNvSpPr>
          <p:nvPr>
            <p:ph type="title"/>
          </p:nvPr>
        </p:nvSpPr>
        <p:spPr bwMode="auto">
          <a:xfrm>
            <a:off x="2911642" y="228267"/>
            <a:ext cx="6063917" cy="504825"/>
          </a:xfrm>
          <a:prstGeom prst="rect">
            <a:avLst/>
          </a:prstGeom>
          <a:noFill/>
          <a:ln w="9525">
            <a:noFill/>
            <a:miter lim="800000"/>
          </a:ln>
        </p:spPr>
        <p:txBody>
          <a:bodyPr vert="horz" wrap="square" lIns="91440" tIns="45720" rIns="91440" bIns="45720" numCol="1" anchor="ctr" anchorCtr="0" compatLnSpc="1">
            <a:noAutofit/>
          </a:bodyPr>
          <a:lstStyle>
            <a:lvl1pPr algn="r">
              <a:defRPr sz="3200">
                <a:latin typeface="微软雅黑" panose="020B0503020204020204" pitchFamily="34" charset="-122"/>
                <a:ea typeface="微软雅黑" panose="020B0503020204020204" pitchFamily="34" charset="-122"/>
              </a:defRPr>
            </a:lvl1pPr>
          </a:lstStyle>
          <a:p>
            <a:pPr lvl="0" fontAlgn="base"/>
            <a:r>
              <a:rPr lang="zh-CN" altLang="en-US" strike="noStrike" noProof="1" dirty="0" smtClean="0"/>
              <a:t>单击此处编辑母版标题样式</a:t>
            </a:r>
            <a:endParaRPr lang="zh-CN" altLang="en-US" strike="noStrike" noProof="1" dirty="0" smtClean="0"/>
          </a:p>
        </p:txBody>
      </p:sp>
      <p:sp>
        <p:nvSpPr>
          <p:cNvPr id="2" name="日期占位符 1"/>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3" name="页脚占位符 2"/>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defRPr/>
            </a:pPr>
            <a:endParaRPr lang="zh-CN" altLang="en-US" strike="noStrike" noProof="1">
              <a:solidFill>
                <a:srgbClr val="000000"/>
              </a:solidFill>
            </a:endParaRPr>
          </a:p>
        </p:txBody>
      </p:sp>
      <p:sp>
        <p:nvSpPr>
          <p:cNvPr id="4" name="灯片编号占位符 3"/>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4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5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6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7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8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19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0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3"/>
          <p:cNvSpPr>
            <a:spLocks noGrp="1"/>
          </p:cNvSpPr>
          <p:nvPr>
            <p:ph type="dt" sz="half" idx="10"/>
          </p:nvPr>
        </p:nvSpPr>
        <p:spPr>
          <a:xfrm>
            <a:off x="457200" y="6245225"/>
            <a:ext cx="2133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zh-CN" altLang="en-US" strike="noStrike" noProof="1">
              <a:solidFill>
                <a:prstClr val="black">
                  <a:tint val="75000"/>
                </a:prstClr>
              </a:solidFill>
            </a:endParaRPr>
          </a:p>
        </p:txBody>
      </p:sp>
      <p:sp>
        <p:nvSpPr>
          <p:cNvPr id="4" name="页脚占位符 4"/>
          <p:cNvSpPr>
            <a:spLocks noGrp="1"/>
          </p:cNvSpPr>
          <p:nvPr>
            <p:ph type="ftr" sz="quarter" idx="11"/>
          </p:nvPr>
        </p:nvSpPr>
        <p:spPr>
          <a:xfrm>
            <a:off x="3124200" y="6245225"/>
            <a:ext cx="2895600" cy="476250"/>
          </a:xfrm>
          <a:prstGeom prst="rect">
            <a:avLst/>
          </a:prstGeom>
          <a:noFill/>
          <a:ln>
            <a:noFill/>
          </a:ln>
          <a:effectLst/>
        </p:spPr>
        <p:txBody>
          <a:bodyPr vert="horz" wrap="square" lIns="91440" tIns="45720" rIns="91440" bIns="45720" numCol="1" anchor="t" anchorCtr="0" compatLnSpc="1"/>
          <a:lstStyle>
            <a:lvl1pPr>
              <a:defRPr/>
            </a:lvl1pPr>
          </a:lstStyle>
          <a:p>
            <a:pPr fontAlgn="base">
              <a:defRPr/>
            </a:pPr>
            <a:endParaRPr lang="en-US" altLang="zh-CN" strike="noStrike" noProof="1" dirty="0"/>
          </a:p>
        </p:txBody>
      </p:sp>
      <p:sp>
        <p:nvSpPr>
          <p:cNvPr id="5" name="灯片编号占位符 5"/>
          <p:cNvSpPr>
            <a:spLocks noGrp="1"/>
          </p:cNvSpPr>
          <p:nvPr>
            <p:ph type="sldNum" sz="quarter" idx="12"/>
          </p:nvPr>
        </p:nvSpPr>
        <p:spPr>
          <a:xfrm>
            <a:off x="6553200" y="6245225"/>
            <a:ext cx="2133600" cy="476250"/>
          </a:xfrm>
          <a:prstGeom prst="rect">
            <a:avLst/>
          </a:prstGeom>
          <a:noFill/>
          <a:ln>
            <a:noFill/>
          </a:ln>
          <a:effectLst/>
        </p:spPr>
        <p:txBody>
          <a:bodyPr vert="horz" wrap="square" lIns="91440" tIns="45720" rIns="91440" bIns="45720" numCol="1" anchor="t" anchorCtr="0" compatLnSpc="1"/>
          <a:lstStyle>
            <a:lvl1pPr>
              <a:defRPr smtClean="0"/>
            </a:lvl1pPr>
          </a:lstStyle>
          <a:p>
            <a:pPr fontAlgn="base">
              <a:defRPr/>
            </a:pPr>
            <a:fld id="{47290A3F-8E0B-407C-B2DB-125CF854A0FB}" type="slidenum">
              <a:rPr lang="zh-CN" altLang="en-US" strike="noStrike" noProof="1">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pPr fontAlgn="base"/>
            <a:endParaRPr lang="zh-CN" altLang="en-US" strike="noStrike" noProof="1" dirty="0"/>
          </a:p>
        </p:txBody>
      </p:sp>
      <p:sp>
        <p:nvSpPr>
          <p:cNvPr id="3" name="日期占位符 2"/>
          <p:cNvSpPr>
            <a:spLocks noGrp="1"/>
          </p:cNvSpPr>
          <p:nvPr>
            <p:ph type="dt" sz="half" idx="10"/>
          </p:nvPr>
        </p:nvSpPr>
        <p:spPr/>
        <p:txBody>
          <a:bodyPr/>
          <a:p>
            <a:pPr fontAlgn="base">
              <a:spcBef>
                <a:spcPct val="0"/>
              </a:spcBef>
              <a:spcAft>
                <a:spcPct val="0"/>
              </a:spcAft>
              <a:defRPr/>
            </a:pPr>
            <a:endParaRPr lang="zh-CN" altLang="en-US" strike="noStrike" noProof="1">
              <a:solidFill>
                <a:srgbClr val="000000"/>
              </a:solidFill>
            </a:endParaRPr>
          </a:p>
        </p:txBody>
      </p:sp>
      <p:sp>
        <p:nvSpPr>
          <p:cNvPr id="4" name="页脚占位符 3"/>
          <p:cNvSpPr>
            <a:spLocks noGrp="1"/>
          </p:cNvSpPr>
          <p:nvPr>
            <p:ph type="ftr" sz="quarter" idx="11"/>
          </p:nvPr>
        </p:nvSpPr>
        <p:spPr/>
        <p:txBody>
          <a:bodyPr/>
          <a:p>
            <a:pPr fontAlgn="base">
              <a:spcBef>
                <a:spcPct val="0"/>
              </a:spcBef>
              <a:spcAft>
                <a:spcPct val="0"/>
              </a:spcAft>
              <a:defRPr/>
            </a:pPr>
            <a:endParaRPr lang="zh-CN" altLang="en-US" strike="noStrike" noProof="1">
              <a:solidFill>
                <a:srgbClr val="000000"/>
              </a:solidFill>
            </a:endParaRPr>
          </a:p>
        </p:txBody>
      </p:sp>
      <p:sp>
        <p:nvSpPr>
          <p:cNvPr id="5" name="灯片编号占位符 4"/>
          <p:cNvSpPr>
            <a:spLocks noGrp="1"/>
          </p:cNvSpPr>
          <p:nvPr>
            <p:ph type="sldNum" sz="quarter" idx="12"/>
          </p:nvPr>
        </p:nvSpPr>
        <p:spPr/>
        <p:txBody>
          <a:bodyPr/>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0" Type="http://schemas.openxmlformats.org/officeDocument/2006/relationships/theme" Target="../theme/theme2.xml"/><Relationship Id="rId3" Type="http://schemas.openxmlformats.org/officeDocument/2006/relationships/slideLayout" Target="../slideLayouts/slideLayout17.xml"/><Relationship Id="rId29" Type="http://schemas.openxmlformats.org/officeDocument/2006/relationships/image" Target="../media/image2.jpeg"/><Relationship Id="rId28" Type="http://schemas.openxmlformats.org/officeDocument/2006/relationships/slideLayout" Target="../slideLayouts/slideLayout42.xml"/><Relationship Id="rId27" Type="http://schemas.openxmlformats.org/officeDocument/2006/relationships/slideLayout" Target="../slideLayouts/slideLayout41.xml"/><Relationship Id="rId26" Type="http://schemas.openxmlformats.org/officeDocument/2006/relationships/slideLayout" Target="../slideLayouts/slideLayout40.xml"/><Relationship Id="rId25" Type="http://schemas.openxmlformats.org/officeDocument/2006/relationships/slideLayout" Target="../slideLayouts/slideLayout39.xml"/><Relationship Id="rId24" Type="http://schemas.openxmlformats.org/officeDocument/2006/relationships/slideLayout" Target="../slideLayouts/slideLayout38.xml"/><Relationship Id="rId23" Type="http://schemas.openxmlformats.org/officeDocument/2006/relationships/slideLayout" Target="../slideLayouts/slideLayout37.xml"/><Relationship Id="rId22" Type="http://schemas.openxmlformats.org/officeDocument/2006/relationships/slideLayout" Target="../slideLayouts/slideLayout36.xml"/><Relationship Id="rId21" Type="http://schemas.openxmlformats.org/officeDocument/2006/relationships/slideLayout" Target="../slideLayouts/slideLayout35.xml"/><Relationship Id="rId20" Type="http://schemas.openxmlformats.org/officeDocument/2006/relationships/slideLayout" Target="../slideLayouts/slideLayout34.xml"/><Relationship Id="rId2" Type="http://schemas.openxmlformats.org/officeDocument/2006/relationships/slideLayout" Target="../slideLayouts/slideLayout16.xml"/><Relationship Id="rId19" Type="http://schemas.openxmlformats.org/officeDocument/2006/relationships/slideLayout" Target="../slideLayouts/slideLayout33.xml"/><Relationship Id="rId18" Type="http://schemas.openxmlformats.org/officeDocument/2006/relationships/slideLayout" Target="../slideLayouts/slideLayout32.xml"/><Relationship Id="rId17" Type="http://schemas.openxmlformats.org/officeDocument/2006/relationships/slideLayout" Target="../slideLayouts/slideLayout31.xml"/><Relationship Id="rId16" Type="http://schemas.openxmlformats.org/officeDocument/2006/relationships/slideLayout" Target="../slideLayouts/slideLayout30.xml"/><Relationship Id="rId15" Type="http://schemas.openxmlformats.org/officeDocument/2006/relationships/slideLayout" Target="../slideLayouts/slideLayout29.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 Type="http://schemas.openxmlformats.org/officeDocument/2006/relationships/slideLayout" Target="../slideLayouts/slideLayout45.xml"/><Relationship Id="rId2" Type="http://schemas.openxmlformats.org/officeDocument/2006/relationships/slideLayout" Target="../slideLayouts/slideLayout44.xml"/><Relationship Id="rId13" Type="http://schemas.openxmlformats.org/officeDocument/2006/relationships/theme" Target="../theme/theme3.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63.xml"/><Relationship Id="rId8" Type="http://schemas.openxmlformats.org/officeDocument/2006/relationships/slideLayout" Target="../slideLayouts/slideLayout62.xml"/><Relationship Id="rId7" Type="http://schemas.openxmlformats.org/officeDocument/2006/relationships/slideLayout" Target="../slideLayouts/slideLayout61.xml"/><Relationship Id="rId6" Type="http://schemas.openxmlformats.org/officeDocument/2006/relationships/slideLayout" Target="../slideLayouts/slideLayout60.xml"/><Relationship Id="rId5" Type="http://schemas.openxmlformats.org/officeDocument/2006/relationships/slideLayout" Target="../slideLayouts/slideLayout59.xml"/><Relationship Id="rId4" Type="http://schemas.openxmlformats.org/officeDocument/2006/relationships/slideLayout" Target="../slideLayouts/slideLayout58.xml"/><Relationship Id="rId3" Type="http://schemas.openxmlformats.org/officeDocument/2006/relationships/slideLayout" Target="../slideLayouts/slideLayout57.xml"/><Relationship Id="rId2" Type="http://schemas.openxmlformats.org/officeDocument/2006/relationships/slideLayout" Target="../slideLayouts/slideLayout56.xml"/><Relationship Id="rId16" Type="http://schemas.openxmlformats.org/officeDocument/2006/relationships/theme" Target="../theme/theme4.xml"/><Relationship Id="rId15" Type="http://schemas.openxmlformats.org/officeDocument/2006/relationships/image" Target="../media/image1.jpeg"/><Relationship Id="rId14" Type="http://schemas.openxmlformats.org/officeDocument/2006/relationships/slideLayout" Target="../slideLayouts/slideLayout68.xml"/><Relationship Id="rId13" Type="http://schemas.openxmlformats.org/officeDocument/2006/relationships/slideLayout" Target="../slideLayouts/slideLayout67.xml"/><Relationship Id="rId12" Type="http://schemas.openxmlformats.org/officeDocument/2006/relationships/slideLayout" Target="../slideLayouts/slideLayout66.xml"/><Relationship Id="rId11" Type="http://schemas.openxmlformats.org/officeDocument/2006/relationships/slideLayout" Target="../slideLayouts/slideLayout65.xml"/><Relationship Id="rId10" Type="http://schemas.openxmlformats.org/officeDocument/2006/relationships/slideLayout" Target="../slideLayouts/slideLayout64.xml"/><Relationship Id="rId1"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7.xml"/><Relationship Id="rId8" Type="http://schemas.openxmlformats.org/officeDocument/2006/relationships/slideLayout" Target="../slideLayouts/slideLayout76.xml"/><Relationship Id="rId7" Type="http://schemas.openxmlformats.org/officeDocument/2006/relationships/slideLayout" Target="../slideLayouts/slideLayout75.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30" Type="http://schemas.openxmlformats.org/officeDocument/2006/relationships/theme" Target="../theme/theme5.xml"/><Relationship Id="rId3" Type="http://schemas.openxmlformats.org/officeDocument/2006/relationships/slideLayout" Target="../slideLayouts/slideLayout71.xml"/><Relationship Id="rId29" Type="http://schemas.openxmlformats.org/officeDocument/2006/relationships/image" Target="../media/image2.jpeg"/><Relationship Id="rId28" Type="http://schemas.openxmlformats.org/officeDocument/2006/relationships/slideLayout" Target="../slideLayouts/slideLayout96.xml"/><Relationship Id="rId27" Type="http://schemas.openxmlformats.org/officeDocument/2006/relationships/slideLayout" Target="../slideLayouts/slideLayout95.xml"/><Relationship Id="rId26" Type="http://schemas.openxmlformats.org/officeDocument/2006/relationships/slideLayout" Target="../slideLayouts/slideLayout94.xml"/><Relationship Id="rId25" Type="http://schemas.openxmlformats.org/officeDocument/2006/relationships/slideLayout" Target="../slideLayouts/slideLayout93.xml"/><Relationship Id="rId24" Type="http://schemas.openxmlformats.org/officeDocument/2006/relationships/slideLayout" Target="../slideLayouts/slideLayout92.xml"/><Relationship Id="rId23" Type="http://schemas.openxmlformats.org/officeDocument/2006/relationships/slideLayout" Target="../slideLayouts/slideLayout91.xml"/><Relationship Id="rId22" Type="http://schemas.openxmlformats.org/officeDocument/2006/relationships/slideLayout" Target="../slideLayouts/slideLayout90.xml"/><Relationship Id="rId21" Type="http://schemas.openxmlformats.org/officeDocument/2006/relationships/slideLayout" Target="../slideLayouts/slideLayout89.xml"/><Relationship Id="rId20" Type="http://schemas.openxmlformats.org/officeDocument/2006/relationships/slideLayout" Target="../slideLayouts/slideLayout88.xml"/><Relationship Id="rId2" Type="http://schemas.openxmlformats.org/officeDocument/2006/relationships/slideLayout" Target="../slideLayouts/slideLayout70.xml"/><Relationship Id="rId19" Type="http://schemas.openxmlformats.org/officeDocument/2006/relationships/slideLayout" Target="../slideLayouts/slideLayout87.xml"/><Relationship Id="rId18" Type="http://schemas.openxmlformats.org/officeDocument/2006/relationships/slideLayout" Target="../slideLayouts/slideLayout86.xml"/><Relationship Id="rId17" Type="http://schemas.openxmlformats.org/officeDocument/2006/relationships/slideLayout" Target="../slideLayouts/slideLayout85.xml"/><Relationship Id="rId16" Type="http://schemas.openxmlformats.org/officeDocument/2006/relationships/slideLayout" Target="../slideLayouts/slideLayout84.xml"/><Relationship Id="rId15" Type="http://schemas.openxmlformats.org/officeDocument/2006/relationships/slideLayout" Target="../slideLayouts/slideLayout83.xml"/><Relationship Id="rId14" Type="http://schemas.openxmlformats.org/officeDocument/2006/relationships/slideLayout" Target="../slideLayouts/slideLayout82.xml"/><Relationship Id="rId13" Type="http://schemas.openxmlformats.org/officeDocument/2006/relationships/slideLayout" Target="../slideLayouts/slideLayout81.xml"/><Relationship Id="rId12" Type="http://schemas.openxmlformats.org/officeDocument/2006/relationships/slideLayout" Target="../slideLayouts/slideLayout80.xml"/><Relationship Id="rId11" Type="http://schemas.openxmlformats.org/officeDocument/2006/relationships/slideLayout" Target="../slideLayouts/slideLayout79.xml"/><Relationship Id="rId10" Type="http://schemas.openxmlformats.org/officeDocument/2006/relationships/slideLayout" Target="../slideLayouts/slideLayout78.xml"/><Relationship Id="rId1"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7"/>
          <p:cNvSpPr/>
          <p:nvPr/>
        </p:nvSpPr>
        <p:spPr>
          <a:xfrm>
            <a:off x="571500" y="762000"/>
            <a:ext cx="8358188" cy="95250"/>
          </a:xfrm>
          <a:prstGeom prst="rect">
            <a:avLst/>
          </a:prstGeom>
          <a:solidFill>
            <a:srgbClr val="B10A32"/>
          </a:solidFill>
          <a:ln w="9525">
            <a:noFill/>
          </a:ln>
        </p:spPr>
        <p:txBody>
          <a:bodyPr wrap="none" anchor="ctr" anchorCtr="0"/>
          <a:p>
            <a:pPr lvl="0" eaLnBrk="0" hangingPunct="0"/>
            <a:endParaRPr lang="zh-CN" altLang="zh-CN" dirty="0">
              <a:solidFill>
                <a:srgbClr val="000000"/>
              </a:solidFill>
              <a:latin typeface="Calibri" panose="020F0502020204030204" pitchFamily="34" charset="0"/>
              <a:ea typeface="宋体" panose="02010600030101010101" pitchFamily="2" charset="-122"/>
              <a:sym typeface="Calibri" panose="020F0502020204030204" pitchFamily="34" charset="0"/>
            </a:endParaRPr>
          </a:p>
        </p:txBody>
      </p:sp>
      <p:sp>
        <p:nvSpPr>
          <p:cNvPr id="1027" name="Rectangle 8"/>
          <p:cNvSpPr/>
          <p:nvPr/>
        </p:nvSpPr>
        <p:spPr>
          <a:xfrm flipV="1">
            <a:off x="571500" y="6286500"/>
            <a:ext cx="8286750" cy="71438"/>
          </a:xfrm>
          <a:prstGeom prst="rect">
            <a:avLst/>
          </a:prstGeom>
          <a:solidFill>
            <a:srgbClr val="B10A32"/>
          </a:solidFill>
          <a:ln w="9525">
            <a:noFill/>
          </a:ln>
        </p:spPr>
        <p:txBody>
          <a:bodyPr wrap="none" anchor="ctr" anchorCtr="0"/>
          <a:p>
            <a:pPr lvl="0" eaLnBrk="0" hangingPunct="0"/>
            <a:endParaRPr lang="zh-CN" altLang="zh-CN" dirty="0">
              <a:solidFill>
                <a:srgbClr val="000000"/>
              </a:solidFill>
              <a:latin typeface="Calibri" panose="020F0502020204030204" pitchFamily="34" charset="0"/>
              <a:ea typeface="宋体" panose="02010600030101010101" pitchFamily="2" charset="-122"/>
              <a:sym typeface="Calibri" panose="020F0502020204030204" pitchFamily="34" charset="0"/>
            </a:endParaRPr>
          </a:p>
        </p:txBody>
      </p:sp>
      <p:pic>
        <p:nvPicPr>
          <p:cNvPr id="1028" name="图片 3" descr="中行标志(中文-横-带层)--便函使用--"/>
          <p:cNvPicPr>
            <a:picLocks noChangeAspect="1"/>
          </p:cNvPicPr>
          <p:nvPr/>
        </p:nvPicPr>
        <p:blipFill>
          <a:blip r:embed="rId15"/>
          <a:stretch>
            <a:fillRect/>
          </a:stretch>
        </p:blipFill>
        <p:spPr>
          <a:xfrm>
            <a:off x="7381875" y="214313"/>
            <a:ext cx="1547813" cy="381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defTabSz="0"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defTabSz="0"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29"/>
          <a:stretch>
            <a:fillRect/>
          </a:stretch>
        </a:blipFill>
        <a:effectLst/>
      </p:bgPr>
    </p:bg>
    <p:spTree>
      <p:nvGrpSpPr>
        <p:cNvPr id="1" name=""/>
        <p:cNvGrpSpPr/>
        <p:nvPr/>
      </p:nvGrpSpPr>
      <p:grpSpPr/>
      <p:sp>
        <p:nvSpPr>
          <p:cNvPr id="2050" name="Rectangle 2"/>
          <p:cNvSpPr>
            <a:spLocks noGrp="1"/>
          </p:cNvSpPr>
          <p:nvPr>
            <p:ph type="title"/>
          </p:nvPr>
        </p:nvSpPr>
        <p:spPr>
          <a:xfrm>
            <a:off x="457200" y="274638"/>
            <a:ext cx="8229600" cy="1143000"/>
          </a:xfrm>
          <a:prstGeom prst="rect">
            <a:avLst/>
          </a:prstGeom>
          <a:noFill/>
          <a:ln w="9525">
            <a:noFill/>
          </a:ln>
        </p:spPr>
        <p:txBody>
          <a:bodyPr wrap="square" lIns="91440" tIns="45720" rIns="91440" bIns="45720" anchor="ctr" anchorCtr="0"/>
          <a:p>
            <a:pPr lvl="0"/>
            <a:r>
              <a:rPr lang="zh-CN" altLang="zh-CN"/>
              <a:t>单击此处编辑母版标题样式</a:t>
            </a:r>
            <a:endParaRPr lang="zh-CN" altLang="zh-CN"/>
          </a:p>
        </p:txBody>
      </p:sp>
      <p:sp>
        <p:nvSpPr>
          <p:cNvPr id="2051" name="Rectangle 3"/>
          <p:cNvSpPr>
            <a:spLocks noGrp="1"/>
          </p:cNvSpPr>
          <p:nvPr>
            <p:ph type="body"/>
          </p:nvPr>
        </p:nvSpPr>
        <p:spPr>
          <a:xfrm>
            <a:off x="457200" y="1600200"/>
            <a:ext cx="8229600" cy="4525963"/>
          </a:xfrm>
          <a:prstGeom prst="rect">
            <a:avLst/>
          </a:prstGeom>
          <a:noFill/>
          <a:ln w="9525">
            <a:noFill/>
          </a:ln>
        </p:spPr>
        <p:txBody>
          <a:bodyPr wrap="square" lIns="91440" tIns="45720" rIns="91440" bIns="45720" anchor="t" anchorCtr="0"/>
          <a:p>
            <a:pPr lvl="0"/>
            <a:r>
              <a:rPr lang="zh-CN" altLang="zh-CN"/>
              <a:t>单击此处编辑母版文本样式</a:t>
            </a:r>
            <a:endParaRPr lang="zh-CN" altLang="zh-CN"/>
          </a:p>
          <a:p>
            <a:pPr lvl="1"/>
            <a:r>
              <a:rPr lang="zh-CN" altLang="zh-CN"/>
              <a:t>第二级</a:t>
            </a:r>
            <a:endParaRPr lang="zh-CN" altLang="zh-CN"/>
          </a:p>
          <a:p>
            <a:pPr lvl="2"/>
            <a:r>
              <a:rPr lang="zh-CN" altLang="zh-CN"/>
              <a:t>第三级</a:t>
            </a:r>
            <a:endParaRPr lang="zh-CN" altLang="zh-CN"/>
          </a:p>
          <a:p>
            <a:pPr lvl="3"/>
            <a:r>
              <a:rPr lang="zh-CN" altLang="zh-CN"/>
              <a:t>第四级</a:t>
            </a:r>
            <a:endParaRPr lang="zh-CN" altLang="zh-CN"/>
          </a:p>
          <a:p>
            <a:pPr lvl="4"/>
            <a:r>
              <a:rPr lang="zh-CN" altLang="zh-CN"/>
              <a:t>第五级</a:t>
            </a:r>
            <a:endParaRPr lang="zh-CN"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eaLnBrk="1" hangingPunct="1">
              <a:buFont typeface="Arial" panose="020B0604020202020204" pitchFamily="34" charset="0"/>
              <a:buNone/>
              <a:defRPr sz="1400"/>
            </a:lvl1pPr>
          </a:lstStyle>
          <a:p>
            <a:pPr fontAlgn="base">
              <a:spcBef>
                <a:spcPct val="0"/>
              </a:spcBef>
              <a:spcAft>
                <a:spcPct val="0"/>
              </a:spcAft>
              <a:defRPr/>
            </a:pPr>
            <a:endParaRPr lang="zh-CN" altLang="en-US" strike="noStrike" noProof="1">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eaLnBrk="1" hangingPunct="1">
              <a:buFont typeface="Arial" panose="020B0604020202020204" pitchFamily="34" charset="0"/>
              <a:buNone/>
              <a:defRPr sz="1400"/>
            </a:lvl1pPr>
          </a:lstStyle>
          <a:p>
            <a:pPr fontAlgn="base">
              <a:spcBef>
                <a:spcPct val="0"/>
              </a:spcBef>
              <a:spcAft>
                <a:spcPct val="0"/>
              </a:spcAft>
              <a:defRPr/>
            </a:pPr>
            <a:endParaRPr lang="zh-CN" altLang="en-US" strike="noStrike" noProof="1">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lstStyle>
            <a:lvl1pPr algn="r" eaLnBrk="1" hangingPunct="1">
              <a:buFont typeface="Arial" panose="020B0604020202020204" pitchFamily="34" charset="0"/>
              <a:buNone/>
              <a:defRPr sz="1400"/>
            </a:lvl1pPr>
          </a:lstStyle>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3074" name="标题占位符 1"/>
          <p:cNvSpPr>
            <a:spLocks noGrp="1"/>
          </p:cNvSpPr>
          <p:nvPr>
            <p:ph type="title"/>
          </p:nvPr>
        </p:nvSpPr>
        <p:spPr>
          <a:xfrm>
            <a:off x="457200" y="274638"/>
            <a:ext cx="8229600" cy="1143000"/>
          </a:xfrm>
          <a:prstGeom prst="rect">
            <a:avLst/>
          </a:prstGeom>
          <a:noFill/>
          <a:ln w="9525">
            <a:noFill/>
          </a:ln>
        </p:spPr>
        <p:txBody>
          <a:bodyPr lIns="91440" tIns="45720" rIns="91440" bIns="45720" anchor="ctr" anchorCtr="0"/>
          <a:p>
            <a:pPr lvl="0"/>
            <a:r>
              <a:rPr lang="zh-CN" altLang="en-US"/>
              <a:t>单击此处编辑母版标题样式</a:t>
            </a:r>
            <a:endParaRPr lang="zh-CN" altLang="en-US"/>
          </a:p>
        </p:txBody>
      </p:sp>
      <p:sp>
        <p:nvSpPr>
          <p:cNvPr id="3075" name="文本占位符 2"/>
          <p:cNvSpPr>
            <a:spLocks noGrp="1"/>
          </p:cNvSpPr>
          <p:nvPr>
            <p:ph type="body"/>
          </p:nvPr>
        </p:nvSpPr>
        <p:spPr>
          <a:xfrm>
            <a:off x="457200" y="1600200"/>
            <a:ext cx="8229600" cy="4525963"/>
          </a:xfrm>
          <a:prstGeom prst="rect">
            <a:avLst/>
          </a:prstGeom>
          <a:noFill/>
          <a:ln w="9525">
            <a:noFill/>
          </a:ln>
        </p:spPr>
        <p:txBody>
          <a:bodyPr lIns="91440" tIns="45720" rIns="91440" bIns="4572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endParaRPr lang="zh-CN" altLang="en-US" strike="noStrike" noProof="1"/>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fld id="{CC39A2CA-D64A-44B5-8D25-EC86F08C5F30}"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7"/>
          <p:cNvSpPr/>
          <p:nvPr/>
        </p:nvSpPr>
        <p:spPr>
          <a:xfrm>
            <a:off x="571500" y="762000"/>
            <a:ext cx="8358188" cy="95250"/>
          </a:xfrm>
          <a:prstGeom prst="rect">
            <a:avLst/>
          </a:prstGeom>
          <a:solidFill>
            <a:srgbClr val="B10A32"/>
          </a:solidFill>
          <a:ln w="9525">
            <a:noFill/>
          </a:ln>
        </p:spPr>
        <p:txBody>
          <a:bodyPr wrap="none" anchor="ctr" anchorCtr="0"/>
          <a:p>
            <a:pPr lvl="0" eaLnBrk="0" hangingPunct="0"/>
            <a:endParaRPr lang="zh-CN" altLang="zh-CN" dirty="0">
              <a:solidFill>
                <a:srgbClr val="000000"/>
              </a:solidFill>
              <a:latin typeface="Calibri" panose="020F0502020204030204" pitchFamily="34" charset="0"/>
              <a:ea typeface="宋体" panose="02010600030101010101" pitchFamily="2" charset="-122"/>
              <a:sym typeface="Calibri" panose="020F0502020204030204" pitchFamily="34" charset="0"/>
            </a:endParaRPr>
          </a:p>
        </p:txBody>
      </p:sp>
      <p:sp>
        <p:nvSpPr>
          <p:cNvPr id="1027" name="Rectangle 8"/>
          <p:cNvSpPr/>
          <p:nvPr/>
        </p:nvSpPr>
        <p:spPr>
          <a:xfrm flipV="1">
            <a:off x="571500" y="6286500"/>
            <a:ext cx="8286750" cy="71438"/>
          </a:xfrm>
          <a:prstGeom prst="rect">
            <a:avLst/>
          </a:prstGeom>
          <a:solidFill>
            <a:srgbClr val="B10A32"/>
          </a:solidFill>
          <a:ln w="9525">
            <a:noFill/>
          </a:ln>
        </p:spPr>
        <p:txBody>
          <a:bodyPr wrap="none" anchor="ctr" anchorCtr="0"/>
          <a:p>
            <a:pPr lvl="0" eaLnBrk="0" hangingPunct="0"/>
            <a:endParaRPr lang="zh-CN" altLang="zh-CN" dirty="0">
              <a:solidFill>
                <a:srgbClr val="000000"/>
              </a:solidFill>
              <a:latin typeface="Calibri" panose="020F0502020204030204" pitchFamily="34" charset="0"/>
              <a:ea typeface="宋体" panose="02010600030101010101" pitchFamily="2" charset="-122"/>
              <a:sym typeface="Calibri" panose="020F0502020204030204" pitchFamily="34" charset="0"/>
            </a:endParaRPr>
          </a:p>
        </p:txBody>
      </p:sp>
      <p:pic>
        <p:nvPicPr>
          <p:cNvPr id="1028" name="图片 3" descr="中行标志(中文-横-带层)--便函使用--"/>
          <p:cNvPicPr>
            <a:picLocks noChangeAspect="1"/>
          </p:cNvPicPr>
          <p:nvPr/>
        </p:nvPicPr>
        <p:blipFill>
          <a:blip r:embed="rId15"/>
          <a:stretch>
            <a:fillRect/>
          </a:stretch>
        </p:blipFill>
        <p:spPr>
          <a:xfrm>
            <a:off x="7381875" y="214313"/>
            <a:ext cx="1547813" cy="381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p:hf sldNum="0"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defTabSz="0"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defTabSz="0"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29"/>
          <a:stretch>
            <a:fillRect/>
          </a:stretch>
        </a:blipFill>
        <a:effectLst/>
      </p:bgPr>
    </p:bg>
    <p:spTree>
      <p:nvGrpSpPr>
        <p:cNvPr id="1" name=""/>
        <p:cNvGrpSpPr/>
        <p:nvPr/>
      </p:nvGrpSpPr>
      <p:grpSpPr/>
      <p:sp>
        <p:nvSpPr>
          <p:cNvPr id="2050" name="Rectangle 2"/>
          <p:cNvSpPr>
            <a:spLocks noGrp="1"/>
          </p:cNvSpPr>
          <p:nvPr>
            <p:ph type="title"/>
          </p:nvPr>
        </p:nvSpPr>
        <p:spPr>
          <a:xfrm>
            <a:off x="457200" y="274638"/>
            <a:ext cx="8229600" cy="1143000"/>
          </a:xfrm>
          <a:prstGeom prst="rect">
            <a:avLst/>
          </a:prstGeom>
          <a:noFill/>
          <a:ln w="9525">
            <a:noFill/>
          </a:ln>
        </p:spPr>
        <p:txBody>
          <a:bodyPr wrap="square" lIns="91440" tIns="45720" rIns="91440" bIns="45720" anchor="ctr" anchorCtr="0"/>
          <a:p>
            <a:pPr lvl="0"/>
            <a:r>
              <a:rPr lang="zh-CN" altLang="zh-CN"/>
              <a:t>单击此处编辑母版标题样式</a:t>
            </a:r>
            <a:endParaRPr lang="zh-CN" altLang="zh-CN"/>
          </a:p>
        </p:txBody>
      </p:sp>
      <p:sp>
        <p:nvSpPr>
          <p:cNvPr id="2051" name="Rectangle 3"/>
          <p:cNvSpPr>
            <a:spLocks noGrp="1"/>
          </p:cNvSpPr>
          <p:nvPr>
            <p:ph type="body"/>
          </p:nvPr>
        </p:nvSpPr>
        <p:spPr>
          <a:xfrm>
            <a:off x="457200" y="1600200"/>
            <a:ext cx="8229600" cy="4525963"/>
          </a:xfrm>
          <a:prstGeom prst="rect">
            <a:avLst/>
          </a:prstGeom>
          <a:noFill/>
          <a:ln w="9525">
            <a:noFill/>
          </a:ln>
        </p:spPr>
        <p:txBody>
          <a:bodyPr wrap="square" lIns="91440" tIns="45720" rIns="91440" bIns="45720" anchor="t" anchorCtr="0"/>
          <a:p>
            <a:pPr lvl="0"/>
            <a:r>
              <a:rPr lang="zh-CN" altLang="zh-CN"/>
              <a:t>单击此处编辑母版文本样式</a:t>
            </a:r>
            <a:endParaRPr lang="zh-CN" altLang="zh-CN"/>
          </a:p>
          <a:p>
            <a:pPr lvl="1"/>
            <a:r>
              <a:rPr lang="zh-CN" altLang="zh-CN"/>
              <a:t>第二级</a:t>
            </a:r>
            <a:endParaRPr lang="zh-CN" altLang="zh-CN"/>
          </a:p>
          <a:p>
            <a:pPr lvl="2"/>
            <a:r>
              <a:rPr lang="zh-CN" altLang="zh-CN"/>
              <a:t>第三级</a:t>
            </a:r>
            <a:endParaRPr lang="zh-CN" altLang="zh-CN"/>
          </a:p>
          <a:p>
            <a:pPr lvl="3"/>
            <a:r>
              <a:rPr lang="zh-CN" altLang="zh-CN"/>
              <a:t>第四级</a:t>
            </a:r>
            <a:endParaRPr lang="zh-CN" altLang="zh-CN"/>
          </a:p>
          <a:p>
            <a:pPr lvl="4"/>
            <a:r>
              <a:rPr lang="zh-CN" altLang="zh-CN"/>
              <a:t>第五级</a:t>
            </a:r>
            <a:endParaRPr lang="zh-CN"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eaLnBrk="1" hangingPunct="1">
              <a:buFont typeface="Arial" panose="020B0604020202020204" pitchFamily="34" charset="0"/>
              <a:buNone/>
              <a:defRPr sz="1400"/>
            </a:lvl1pPr>
          </a:lstStyle>
          <a:p>
            <a:pPr fontAlgn="base">
              <a:spcBef>
                <a:spcPct val="0"/>
              </a:spcBef>
              <a:spcAft>
                <a:spcPct val="0"/>
              </a:spcAft>
              <a:defRPr/>
            </a:pPr>
            <a:endParaRPr lang="zh-CN" altLang="en-US" strike="noStrike" noProof="1">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eaLnBrk="1" hangingPunct="1">
              <a:buFont typeface="Arial" panose="020B0604020202020204" pitchFamily="34" charset="0"/>
              <a:buNone/>
              <a:defRPr sz="1400"/>
            </a:lvl1pPr>
          </a:lstStyle>
          <a:p>
            <a:pPr fontAlgn="base">
              <a:spcBef>
                <a:spcPct val="0"/>
              </a:spcBef>
              <a:spcAft>
                <a:spcPct val="0"/>
              </a:spcAft>
              <a:defRPr/>
            </a:pPr>
            <a:endParaRPr lang="zh-CN" altLang="en-US" strike="noStrike" noProof="1">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lstStyle>
            <a:lvl1pPr algn="r" eaLnBrk="1" hangingPunct="1">
              <a:buFont typeface="Arial" panose="020B0604020202020204" pitchFamily="34" charset="0"/>
              <a:buNone/>
              <a:defRPr sz="1400"/>
            </a:lvl1pPr>
          </a:lstStyle>
          <a:p>
            <a:pPr fontAlgn="base">
              <a:spcBef>
                <a:spcPct val="0"/>
              </a:spcBef>
              <a:spcAft>
                <a:spcPct val="0"/>
              </a:spcAft>
            </a:pPr>
            <a:fld id="{78601178-7DBB-4E59-AF8F-386F7C2C2802}" type="slidenum">
              <a:rPr lang="zh-CN" altLang="en-US" strike="noStrike" noProof="1">
                <a:solidFill>
                  <a:srgbClr val="000000"/>
                </a:solidFill>
                <a:latin typeface="Arial" panose="020B0604020202020204" pitchFamily="34" charset="0"/>
                <a:ea typeface="宋体" panose="02010600030101010101" pitchFamily="2" charset="-122"/>
                <a:cs typeface="+mn-ea"/>
              </a:rPr>
            </a:fld>
            <a:endParaRPr lang="zh-CN" altLang="en-US" strike="noStrike" noProof="1">
              <a:solidFill>
                <a:srgbClr val="000000"/>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743" r:id="rId23"/>
    <p:sldLayoutId id="2147483744" r:id="rId24"/>
    <p:sldLayoutId id="2147483745" r:id="rId25"/>
    <p:sldLayoutId id="2147483746" r:id="rId26"/>
    <p:sldLayoutId id="2147483747" r:id="rId27"/>
    <p:sldLayoutId id="2147483748" r:id="rId28"/>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5.xml"/><Relationship Id="rId2" Type="http://schemas.openxmlformats.org/officeDocument/2006/relationships/slide" Target="slide29.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1.xml"/><Relationship Id="rId2" Type="http://schemas.openxmlformats.org/officeDocument/2006/relationships/slide" Target="slide31.xml"/><Relationship Id="rId1"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5.xml"/><Relationship Id="rId2" Type="http://schemas.openxmlformats.org/officeDocument/2006/relationships/slide" Target="slide28.xml"/><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4.png"/><Relationship Id="rId1"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5.xml"/><Relationship Id="rId2" Type="http://schemas.openxmlformats.org/officeDocument/2006/relationships/slide" Target="slide26.xml"/><Relationship Id="rId1"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3.jpeg"/><Relationship Id="rId1" Type="http://schemas.openxmlformats.org/officeDocument/2006/relationships/image" Target="../media/image32.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5.jpeg"/><Relationship Id="rId1" Type="http://schemas.openxmlformats.org/officeDocument/2006/relationships/image" Target="../media/image34.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44.xml"/><Relationship Id="rId1" Type="http://schemas.openxmlformats.org/officeDocument/2006/relationships/image" Target="../media/image36.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5.xml"/><Relationship Id="rId2" Type="http://schemas.openxmlformats.org/officeDocument/2006/relationships/slide" Target="slide29.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7.xml"/><Relationship Id="rId1" Type="http://schemas.openxmlformats.org/officeDocument/2006/relationships/image" Target="../media/image9.wmf"/></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5.xml"/><Relationship Id="rId2" Type="http://schemas.openxmlformats.org/officeDocument/2006/relationships/slide" Target="slide30.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3" name="图片 3" descr="ppt模板1.jpg"/>
          <p:cNvPicPr>
            <a:picLocks noChangeAspect="1"/>
          </p:cNvPicPr>
          <p:nvPr/>
        </p:nvPicPr>
        <p:blipFill>
          <a:blip r:embed="rId1"/>
          <a:stretch>
            <a:fillRect/>
          </a:stretch>
        </p:blipFill>
        <p:spPr>
          <a:xfrm>
            <a:off x="22225" y="0"/>
            <a:ext cx="9144000" cy="6858000"/>
          </a:xfrm>
          <a:prstGeom prst="rect">
            <a:avLst/>
          </a:prstGeom>
          <a:noFill/>
          <a:ln w="9525">
            <a:noFill/>
          </a:ln>
        </p:spPr>
      </p:pic>
      <p:sp>
        <p:nvSpPr>
          <p:cNvPr id="7" name="TextBox 4"/>
          <p:cNvSpPr txBox="1"/>
          <p:nvPr/>
        </p:nvSpPr>
        <p:spPr>
          <a:xfrm>
            <a:off x="93663" y="1881188"/>
            <a:ext cx="8956675" cy="731520"/>
          </a:xfrm>
          <a:prstGeom prst="rect">
            <a:avLst/>
          </a:prstGeom>
          <a:noFill/>
        </p:spPr>
        <p:txBody>
          <a:bodyPr>
            <a:spAutoFit/>
          </a:bodyPr>
          <a:lstStyle/>
          <a:p>
            <a:pPr algn="ctr">
              <a:lnSpc>
                <a:spcPct val="150000"/>
              </a:lnSpc>
              <a:defRPr/>
            </a:pPr>
            <a:r>
              <a:rPr lang="en-US" altLang="zh-CN" sz="2800" b="1" noProof="1" dirty="0" smtClean="0">
                <a:solidFill>
                  <a:srgbClr val="C00000"/>
                </a:solidFill>
                <a:effectLst>
                  <a:outerShdw blurRad="38100" dist="38100" dir="2700000" algn="tl">
                    <a:srgbClr val="C0C0C0"/>
                  </a:outerShdw>
                </a:effectLst>
                <a:latin typeface="黑体" panose="02010609060101010101" pitchFamily="49" charset="-122"/>
                <a:ea typeface="黑体" panose="02010609060101010101" pitchFamily="49" charset="-122"/>
                <a:cs typeface="+mn-ea"/>
                <a:sym typeface="华文楷体" panose="02010600040101010101" pitchFamily="2" charset="-122"/>
              </a:rPr>
              <a:t>2024届毕业生校园地国家助学贷款还款指引</a:t>
            </a:r>
            <a:endParaRPr lang="en-US" altLang="zh-CN" sz="3200" b="1" noProof="1" dirty="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8" name="TextBox 5"/>
          <p:cNvSpPr txBox="1"/>
          <p:nvPr/>
        </p:nvSpPr>
        <p:spPr>
          <a:xfrm>
            <a:off x="1246188" y="5516563"/>
            <a:ext cx="6696075" cy="518160"/>
          </a:xfrm>
          <a:prstGeom prst="rect">
            <a:avLst/>
          </a:prstGeom>
          <a:noFill/>
        </p:spPr>
        <p:txBody>
          <a:bodyPr>
            <a:spAutoFit/>
          </a:bodyPr>
          <a:lstStyle/>
          <a:p>
            <a:pPr algn="ctr">
              <a:defRPr/>
            </a:pPr>
            <a:r>
              <a:rPr lang="en-US" altLang="zh-CN" sz="2800" b="1" noProof="1" dirty="0" smtClean="0">
                <a:solidFill>
                  <a:srgbClr val="C00000"/>
                </a:solidFill>
                <a:effectLst>
                  <a:outerShdw blurRad="38100" dist="38100" dir="2700000" algn="tl">
                    <a:srgbClr val="C0C0C0"/>
                  </a:outerShdw>
                </a:effectLst>
                <a:latin typeface="黑体" panose="02010609060101010101" pitchFamily="49" charset="-122"/>
                <a:ea typeface="黑体" panose="02010609060101010101" pitchFamily="49" charset="-122"/>
                <a:cs typeface="+mn-ea"/>
              </a:rPr>
              <a:t>2024</a:t>
            </a:r>
            <a:r>
              <a:rPr lang="zh-CN" altLang="en-US" sz="2800" b="1" noProof="1" dirty="0" smtClean="0">
                <a:solidFill>
                  <a:srgbClr val="C00000"/>
                </a:solidFill>
                <a:effectLst>
                  <a:outerShdw blurRad="38100" dist="38100" dir="2700000" algn="tl">
                    <a:srgbClr val="C0C0C0"/>
                  </a:outerShdw>
                </a:effectLst>
                <a:latin typeface="黑体" panose="02010609060101010101" pitchFamily="49" charset="-122"/>
                <a:ea typeface="黑体" panose="02010609060101010101" pitchFamily="49" charset="-122"/>
                <a:cs typeface="+mn-ea"/>
              </a:rPr>
              <a:t>年</a:t>
            </a:r>
            <a:r>
              <a:rPr lang="en-US" altLang="zh-CN" sz="2800" b="1" noProof="1" dirty="0" smtClean="0">
                <a:solidFill>
                  <a:srgbClr val="C00000"/>
                </a:solidFill>
                <a:effectLst>
                  <a:outerShdw blurRad="38100" dist="38100" dir="2700000" algn="tl">
                    <a:srgbClr val="C0C0C0"/>
                  </a:outerShdw>
                </a:effectLst>
                <a:latin typeface="黑体" panose="02010609060101010101" pitchFamily="49" charset="-122"/>
                <a:ea typeface="黑体" panose="02010609060101010101" pitchFamily="49" charset="-122"/>
                <a:cs typeface="+mn-ea"/>
              </a:rPr>
              <a:t>5</a:t>
            </a:r>
            <a:r>
              <a:rPr lang="zh-CN" altLang="en-US" sz="2800" b="1" noProof="1" smtClean="0">
                <a:solidFill>
                  <a:srgbClr val="C00000"/>
                </a:solidFill>
                <a:effectLst>
                  <a:outerShdw blurRad="38100" dist="38100" dir="2700000" algn="tl">
                    <a:srgbClr val="C0C0C0"/>
                  </a:outerShdw>
                </a:effectLst>
                <a:latin typeface="黑体" panose="02010609060101010101" pitchFamily="49" charset="-122"/>
                <a:ea typeface="黑体" panose="02010609060101010101" pitchFamily="49" charset="-122"/>
                <a:cs typeface="+mn-ea"/>
              </a:rPr>
              <a:t>月</a:t>
            </a:r>
            <a:endParaRPr lang="zh-CN" altLang="en-US" sz="2800" b="1" noProof="1" dirty="0">
              <a:solidFill>
                <a:srgbClr val="C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619125" y="1701800"/>
            <a:ext cx="8264525" cy="4600575"/>
          </a:xfrm>
          <a:noFill/>
          <a:ln>
            <a:noFill/>
          </a:ln>
        </p:spPr>
        <p:txBody>
          <a:bodyPr anchor="t" anchorCtr="0"/>
          <a:p>
            <a:pPr algn="l"/>
            <a:r>
              <a:rPr lang="zh-CN" altLang="en-US" sz="2000" b="1" dirty="0">
                <a:latin typeface="黑体" panose="02010609060101010101" pitchFamily="49" charset="-122"/>
                <a:ea typeface="黑体" panose="02010609060101010101" pitchFamily="49" charset="-122"/>
                <a:sym typeface="+mn-ea"/>
              </a:rPr>
              <a:t>提前还款请从“我的贷款”模块进入，</a:t>
            </a:r>
            <a:r>
              <a:rPr lang="zh-CN" altLang="en-US" sz="2000" b="1" dirty="0">
                <a:solidFill>
                  <a:srgbClr val="FF0000"/>
                </a:solidFill>
                <a:latin typeface="黑体" panose="02010609060101010101" pitchFamily="49" charset="-122"/>
                <a:ea typeface="黑体" panose="02010609060101010101" pitchFamily="49" charset="-122"/>
                <a:sym typeface="+mn-ea"/>
              </a:rPr>
              <a:t>不是</a:t>
            </a:r>
            <a:r>
              <a:rPr lang="zh-CN" altLang="en-US" sz="2000" b="1" dirty="0">
                <a:latin typeface="黑体" panose="02010609060101010101" pitchFamily="49" charset="-122"/>
                <a:ea typeface="黑体" panose="02010609060101010101" pitchFamily="49" charset="-122"/>
                <a:sym typeface="+mn-ea"/>
              </a:rPr>
              <a:t>“国家助学贷款”模块</a:t>
            </a:r>
            <a:br>
              <a:rPr lang="zh-CN" altLang="en-US" sz="2000">
                <a:latin typeface="仿宋_GB2312" panose="02010609030101010101" charset="-122"/>
                <a:ea typeface="仿宋_GB2312" panose="02010609030101010101" charset="-122"/>
              </a:rPr>
            </a:br>
            <a:br>
              <a:rPr lang="zh-CN" altLang="en-US" sz="2000" noProof="1">
                <a:ln w="22225">
                  <a:solidFill>
                    <a:schemeClr val="accent2"/>
                  </a:solidFill>
                  <a:prstDash val="solid"/>
                </a:ln>
                <a:solidFill>
                  <a:schemeClr val="accent2">
                    <a:lumMod val="40000"/>
                    <a:lumOff val="60000"/>
                  </a:schemeClr>
                </a:solidFill>
                <a:cs typeface="Arial" panose="020B0604020202020204" pitchFamily="34" charset="0"/>
              </a:rPr>
            </a:br>
            <a:endParaRPr lang="zh-CN" altLang="en-US" sz="2000">
              <a:latin typeface="仿宋_GB2312" panose="02010609030101010101" charset="-122"/>
              <a:ea typeface="仿宋_GB2312" panose="02010609030101010101" charset="-122"/>
            </a:endParaRPr>
          </a:p>
        </p:txBody>
      </p:sp>
      <p:sp>
        <p:nvSpPr>
          <p:cNvPr id="33794" name="矩形 2"/>
          <p:cNvSpPr/>
          <p:nvPr/>
        </p:nvSpPr>
        <p:spPr>
          <a:xfrm>
            <a:off x="619125" y="77788"/>
            <a:ext cx="8353425" cy="731837"/>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b="1" dirty="0">
              <a:solidFill>
                <a:srgbClr val="000000"/>
              </a:solidFill>
              <a:latin typeface="Arial" panose="020B0604020202020204" pitchFamily="34" charset="0"/>
              <a:ea typeface="宋体" panose="02010600030101010101" pitchFamily="2" charset="-122"/>
              <a:sym typeface="宋体" panose="02010600030101010101" pitchFamily="2" charset="-122"/>
            </a:endParaRPr>
          </a:p>
        </p:txBody>
      </p:sp>
      <p:sp>
        <p:nvSpPr>
          <p:cNvPr id="4" name="文本框 3"/>
          <p:cNvSpPr txBox="1"/>
          <p:nvPr/>
        </p:nvSpPr>
        <p:spPr>
          <a:xfrm>
            <a:off x="617538" y="1014413"/>
            <a:ext cx="8355013"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提前还款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
        <p:nvSpPr>
          <p:cNvPr id="3" name="文本框 2"/>
          <p:cNvSpPr txBox="1"/>
          <p:nvPr/>
        </p:nvSpPr>
        <p:spPr>
          <a:xfrm>
            <a:off x="3016250" y="3530600"/>
            <a:ext cx="538480" cy="521970"/>
          </a:xfrm>
          <a:prstGeom prst="rect">
            <a:avLst/>
          </a:prstGeom>
          <a:noFill/>
        </p:spPr>
        <p:txBody>
          <a:bodyPr wrap="square" rtlCol="0" anchor="t">
            <a:spAutoFit/>
            <a:scene3d>
              <a:camera prst="orthographicFront"/>
              <a:lightRig rig="threePt" dir="t"/>
            </a:scene3d>
          </a:bodyPr>
          <a:p>
            <a:r>
              <a:rPr lang="zh-CN" altLang="en-US" sz="2800"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sz="2800"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endParaRPr>
          </a:p>
        </p:txBody>
      </p:sp>
      <p:pic>
        <p:nvPicPr>
          <p:cNvPr id="2" name="图片 3"/>
          <p:cNvPicPr>
            <a:picLocks noChangeAspect="1"/>
          </p:cNvPicPr>
          <p:nvPr/>
        </p:nvPicPr>
        <p:blipFill>
          <a:blip r:embed="rId1"/>
          <a:srcRect l="36557" t="12828" r="36484" b="7909"/>
          <a:stretch>
            <a:fillRect/>
          </a:stretch>
        </p:blipFill>
        <p:spPr>
          <a:xfrm>
            <a:off x="899160" y="2132965"/>
            <a:ext cx="1963420" cy="4058285"/>
          </a:xfrm>
          <a:prstGeom prst="rect">
            <a:avLst/>
          </a:prstGeom>
          <a:noFill/>
          <a:ln>
            <a:noFill/>
          </a:ln>
        </p:spPr>
      </p:pic>
      <p:sp>
        <p:nvSpPr>
          <p:cNvPr id="8" name="文本框 7"/>
          <p:cNvSpPr txBox="1"/>
          <p:nvPr/>
        </p:nvSpPr>
        <p:spPr>
          <a:xfrm>
            <a:off x="5796280" y="3530600"/>
            <a:ext cx="499745" cy="521970"/>
          </a:xfrm>
          <a:prstGeom prst="rect">
            <a:avLst/>
          </a:prstGeom>
          <a:noFill/>
        </p:spPr>
        <p:txBody>
          <a:bodyPr wrap="square" rtlCol="0">
            <a:spAutoFit/>
          </a:bodyPr>
          <a:p>
            <a:pPr algn="l"/>
            <a:r>
              <a:rPr lang="zh-CN" altLang="en-US" sz="2800">
                <a:ln w="22225">
                  <a:solidFill>
                    <a:schemeClr val="accent2"/>
                  </a:solidFill>
                  <a:prstDash val="solid"/>
                </a:ln>
                <a:solidFill>
                  <a:schemeClr val="accent2">
                    <a:lumMod val="40000"/>
                    <a:lumOff val="60000"/>
                  </a:schemeClr>
                </a:solidFill>
                <a:cs typeface="Arial" panose="020B0604020202020204" pitchFamily="34" charset="0"/>
                <a:sym typeface="+mn-ea"/>
              </a:rPr>
              <a:t>→</a:t>
            </a:r>
            <a:endParaRPr lang="en-US" altLang="zh-CN" sz="2800"/>
          </a:p>
        </p:txBody>
      </p:sp>
      <p:pic>
        <p:nvPicPr>
          <p:cNvPr id="6" name="图片 1"/>
          <p:cNvPicPr>
            <a:picLocks noChangeAspect="1"/>
          </p:cNvPicPr>
          <p:nvPr/>
        </p:nvPicPr>
        <p:blipFill>
          <a:blip r:embed="rId2"/>
          <a:srcRect l="36605" t="13053" r="36629" b="10047"/>
          <a:stretch>
            <a:fillRect/>
          </a:stretch>
        </p:blipFill>
        <p:spPr>
          <a:xfrm>
            <a:off x="3707765" y="2132965"/>
            <a:ext cx="1891665" cy="4076700"/>
          </a:xfrm>
          <a:prstGeom prst="rect">
            <a:avLst/>
          </a:prstGeom>
          <a:noFill/>
          <a:ln>
            <a:noFill/>
          </a:ln>
        </p:spPr>
      </p:pic>
      <p:pic>
        <p:nvPicPr>
          <p:cNvPr id="5" name="图片 1"/>
          <p:cNvPicPr>
            <a:picLocks noChangeAspect="1"/>
          </p:cNvPicPr>
          <p:nvPr/>
        </p:nvPicPr>
        <p:blipFill>
          <a:blip r:embed="rId3"/>
          <a:srcRect l="36966" t="13053" r="36448" b="10529"/>
          <a:stretch>
            <a:fillRect/>
          </a:stretch>
        </p:blipFill>
        <p:spPr>
          <a:xfrm>
            <a:off x="6516370" y="2144395"/>
            <a:ext cx="1885315" cy="406527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3420110" y="2780665"/>
            <a:ext cx="5478780" cy="3464560"/>
          </a:xfrm>
          <a:noFill/>
          <a:ln>
            <a:noFill/>
          </a:ln>
        </p:spPr>
        <p:txBody>
          <a:bodyPr anchor="t" anchorCtr="0"/>
          <a:p>
            <a:pPr algn="l" latinLnBrk="0">
              <a:lnSpc>
                <a:spcPct val="150000"/>
              </a:lnSpc>
            </a:pPr>
            <a:r>
              <a:rPr lang="en-US" altLang="zh-CN" sz="2000" b="1" dirty="0">
                <a:latin typeface="黑体" panose="02010609060101010101" pitchFamily="49" charset="-122"/>
                <a:ea typeface="黑体" panose="02010609060101010101" pitchFamily="49" charset="-122"/>
                <a:sym typeface="+mn-ea"/>
              </a:rPr>
              <a:t>1</a:t>
            </a:r>
            <a:r>
              <a:rPr lang="zh-CN" altLang="en-US" sz="2000" b="1" dirty="0">
                <a:latin typeface="黑体" panose="02010609060101010101" pitchFamily="49" charset="-122"/>
                <a:ea typeface="黑体" panose="02010609060101010101" pitchFamily="49" charset="-122"/>
                <a:sym typeface="+mn-ea"/>
              </a:rPr>
              <a:t>、部分提前还款时，</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出现报错码</a:t>
            </a:r>
            <a:r>
              <a:rPr lang="zh-CN" altLang="en-US" sz="2000" b="1" dirty="0">
                <a:solidFill>
                  <a:srgbClr val="0070C0"/>
                </a:solidFill>
                <a:latin typeface="黑体" panose="02010609060101010101" pitchFamily="49" charset="-122"/>
                <a:ea typeface="黑体" panose="02010609060101010101" pitchFamily="49" charset="-122"/>
                <a:sym typeface="+mn-ea"/>
              </a:rPr>
              <a:t>RL.PR247</a:t>
            </a:r>
            <a:r>
              <a:rPr lang="zh-CN" altLang="en-US" sz="2000" b="1" dirty="0">
                <a:latin typeface="黑体" panose="02010609060101010101" pitchFamily="49" charset="-122"/>
                <a:ea typeface="黑体" panose="02010609060101010101" pitchFamily="49" charset="-122"/>
                <a:sym typeface="+mn-ea"/>
              </a:rPr>
              <a:t>。</a:t>
            </a:r>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因国家助学贷款还款期限是固定的，不能缩短，</a:t>
            </a:r>
            <a:r>
              <a:rPr lang="zh-CN" altLang="en-US" sz="2000" b="1" dirty="0">
                <a:solidFill>
                  <a:srgbClr val="FF0000"/>
                </a:solidFill>
                <a:latin typeface="黑体" panose="02010609060101010101" pitchFamily="49" charset="-122"/>
                <a:ea typeface="黑体" panose="02010609060101010101" pitchFamily="49" charset="-122"/>
                <a:sym typeface="+mn-ea"/>
              </a:rPr>
              <a:t>请重新选择“还款减少期数不变”</a:t>
            </a:r>
            <a:r>
              <a:rPr lang="zh-CN" altLang="en-US" sz="2000" b="1" dirty="0">
                <a:latin typeface="黑体" panose="02010609060101010101" pitchFamily="49" charset="-122"/>
                <a:ea typeface="黑体" panose="02010609060101010101" pitchFamily="49" charset="-122"/>
                <a:sym typeface="+mn-ea"/>
              </a:rPr>
              <a:t>；</a:t>
            </a:r>
            <a:br>
              <a:rPr lang="zh-CN" altLang="en-US" sz="2000" b="1" dirty="0">
                <a:latin typeface="黑体" panose="02010609060101010101" pitchFamily="49" charset="-122"/>
                <a:ea typeface="黑体" panose="02010609060101010101" pitchFamily="49" charset="-122"/>
                <a:sym typeface="+mn-ea"/>
              </a:rPr>
            </a:br>
            <a:r>
              <a:rPr lang="zh-CN" altLang="en-US" sz="2000" b="1" dirty="0">
                <a:latin typeface="黑体" panose="02010609060101010101" pitchFamily="49" charset="-122"/>
                <a:ea typeface="黑体" panose="02010609060101010101" pitchFamily="49" charset="-122"/>
                <a:sym typeface="+mn-ea"/>
              </a:rPr>
              <a:t>2、提前还款确认时，</a:t>
            </a:r>
            <a:r>
              <a:rPr lang="zh-CN" altLang="en-US" sz="2000" b="1" dirty="0">
                <a:solidFill>
                  <a:srgbClr val="0070C0"/>
                </a:solidFill>
                <a:latin typeface="黑体" panose="02010609060101010101" pitchFamily="49" charset="-122"/>
                <a:ea typeface="黑体" panose="02010609060101010101" pitchFamily="49" charset="-122"/>
                <a:sym typeface="+mn-ea"/>
              </a:rPr>
              <a:t>出现报错码PB091</a:t>
            </a:r>
            <a:r>
              <a:rPr lang="zh-CN" altLang="en-US" sz="2000" b="1" dirty="0">
                <a:solidFill>
                  <a:schemeClr val="tx1"/>
                </a:solidFill>
                <a:latin typeface="黑体" panose="02010609060101010101" pitchFamily="49" charset="-122"/>
                <a:ea typeface="黑体" panose="02010609060101010101" pitchFamily="49" charset="-122"/>
                <a:sym typeface="+mn-ea"/>
              </a:rPr>
              <a:t>。</a:t>
            </a:r>
            <a:br>
              <a:rPr lang="zh-CN" altLang="en-US" sz="2000" b="1" dirty="0">
                <a:solidFill>
                  <a:schemeClr val="tx1"/>
                </a:solidFill>
                <a:latin typeface="黑体" panose="02010609060101010101" pitchFamily="49" charset="-122"/>
                <a:ea typeface="黑体" panose="02010609060101010101" pitchFamily="49" charset="-122"/>
                <a:sym typeface="+mn-ea"/>
              </a:rPr>
            </a:br>
            <a:r>
              <a:rPr lang="zh-CN" altLang="en-US" sz="2000" b="1" dirty="0">
                <a:solidFill>
                  <a:schemeClr val="tx1"/>
                </a:solidFill>
                <a:latin typeface="黑体" panose="02010609060101010101" pitchFamily="49" charset="-122"/>
                <a:ea typeface="黑体" panose="02010609060101010101" pitchFamily="49" charset="-122"/>
                <a:sym typeface="+mn-ea"/>
              </a:rPr>
              <a:t>因提前还款只接受</a:t>
            </a:r>
            <a:r>
              <a:rPr lang="zh-CN" altLang="en-US" sz="2000" b="1" dirty="0">
                <a:latin typeface="黑体" panose="02010609060101010101" pitchFamily="49" charset="-122"/>
                <a:ea typeface="黑体" panose="02010609060101010101" pitchFamily="49" charset="-122"/>
                <a:sym typeface="宋体" panose="02010600030101010101" pitchFamily="2" charset="-122"/>
              </a:rPr>
              <a:t>“手机交易码+动态口令”或“手机盾”这两种安全工具，</a:t>
            </a:r>
            <a:r>
              <a:rPr lang="zh-CN" altLang="en-US" sz="2000" b="1" dirty="0">
                <a:latin typeface="黑体" panose="02010609060101010101" pitchFamily="49" charset="-122"/>
                <a:ea typeface="黑体" panose="02010609060101010101" pitchFamily="49" charset="-122"/>
                <a:sym typeface="+mn-ea"/>
              </a:rPr>
              <a:t>请返回安全工具模块</a:t>
            </a:r>
            <a:r>
              <a:rPr lang="zh-CN" altLang="en-US" sz="2000" b="1" dirty="0">
                <a:solidFill>
                  <a:srgbClr val="FF0000"/>
                </a:solidFill>
                <a:latin typeface="黑体" panose="02010609060101010101" pitchFamily="49" charset="-122"/>
                <a:ea typeface="黑体" panose="02010609060101010101" pitchFamily="49" charset="-122"/>
                <a:sym typeface="+mn-ea"/>
              </a:rPr>
              <a:t>开通手机盾</a:t>
            </a:r>
            <a:r>
              <a:rPr lang="zh-CN" altLang="en-US" sz="2000" b="1" dirty="0">
                <a:latin typeface="黑体" panose="02010609060101010101" pitchFamily="49" charset="-122"/>
                <a:ea typeface="黑体" panose="02010609060101010101" pitchFamily="49" charset="-122"/>
                <a:sym typeface="+mn-ea"/>
              </a:rPr>
              <a:t>，然后再操作提前还款。</a:t>
            </a:r>
            <a:endParaRPr lang="zh-CN" altLang="en-US" sz="2000" b="1" dirty="0">
              <a:latin typeface="黑体" panose="02010609060101010101" pitchFamily="49" charset="-122"/>
              <a:ea typeface="黑体" panose="02010609060101010101" pitchFamily="49" charset="-122"/>
              <a:sym typeface="+mn-ea"/>
            </a:endParaRPr>
          </a:p>
        </p:txBody>
      </p:sp>
      <p:sp>
        <p:nvSpPr>
          <p:cNvPr id="33794" name="矩形 2"/>
          <p:cNvSpPr/>
          <p:nvPr/>
        </p:nvSpPr>
        <p:spPr>
          <a:xfrm>
            <a:off x="619125" y="77788"/>
            <a:ext cx="8353425" cy="731837"/>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b="1" dirty="0">
              <a:solidFill>
                <a:srgbClr val="000000"/>
              </a:solidFill>
              <a:latin typeface="Arial" panose="020B0604020202020204" pitchFamily="34" charset="0"/>
              <a:ea typeface="宋体" panose="02010600030101010101" pitchFamily="2" charset="-122"/>
              <a:sym typeface="宋体" panose="02010600030101010101" pitchFamily="2" charset="-122"/>
            </a:endParaRPr>
          </a:p>
        </p:txBody>
      </p:sp>
      <p:sp>
        <p:nvSpPr>
          <p:cNvPr id="4" name="文本框 3"/>
          <p:cNvSpPr txBox="1"/>
          <p:nvPr/>
        </p:nvSpPr>
        <p:spPr>
          <a:xfrm>
            <a:off x="617538" y="1014413"/>
            <a:ext cx="8355013"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提前还款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pic>
        <p:nvPicPr>
          <p:cNvPr id="2" name="图片 4"/>
          <p:cNvPicPr>
            <a:picLocks noChangeAspect="1"/>
          </p:cNvPicPr>
          <p:nvPr/>
        </p:nvPicPr>
        <p:blipFill>
          <a:blip r:embed="rId1"/>
          <a:srcRect l="36605" t="13310" r="36629" b="9291"/>
          <a:stretch>
            <a:fillRect/>
          </a:stretch>
        </p:blipFill>
        <p:spPr>
          <a:xfrm>
            <a:off x="1000125" y="1712595"/>
            <a:ext cx="2235200" cy="4471035"/>
          </a:xfrm>
          <a:prstGeom prst="rect">
            <a:avLst/>
          </a:prstGeom>
          <a:noFill/>
          <a:ln>
            <a:noFill/>
          </a:ln>
        </p:spPr>
      </p:pic>
      <p:sp>
        <p:nvSpPr>
          <p:cNvPr id="5" name="心形 4"/>
          <p:cNvSpPr/>
          <p:nvPr/>
        </p:nvSpPr>
        <p:spPr>
          <a:xfrm>
            <a:off x="3564255" y="1668145"/>
            <a:ext cx="1203960" cy="1252220"/>
          </a:xfrm>
          <a:prstGeom prst="heart">
            <a:avLst/>
          </a:prstGeom>
          <a:solidFill>
            <a:schemeClr val="accent6">
              <a:lumMod val="40000"/>
              <a:lumOff val="6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r>
              <a:rPr lang="zh-CN" altLang="en-US" sz="1800" b="1">
                <a:solidFill>
                  <a:srgbClr val="7030A0"/>
                </a:solidFill>
                <a:sym typeface="+mn-ea"/>
              </a:rPr>
              <a:t>温馨提示</a:t>
            </a: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20100624-3inner.jpg"/>
          <p:cNvPicPr>
            <a:picLocks noChangeAspect="1"/>
          </p:cNvPicPr>
          <p:nvPr/>
        </p:nvPicPr>
        <p:blipFill>
          <a:blip r:embed="rId1"/>
          <a:stretch>
            <a:fillRect/>
          </a:stretch>
        </p:blipFill>
        <p:spPr>
          <a:xfrm>
            <a:off x="-31750" y="-104775"/>
            <a:ext cx="9144000" cy="6858000"/>
          </a:xfrm>
          <a:prstGeom prst="rect">
            <a:avLst/>
          </a:prstGeom>
          <a:noFill/>
          <a:ln w="9525">
            <a:noFill/>
          </a:ln>
        </p:spPr>
      </p:pic>
      <p:sp>
        <p:nvSpPr>
          <p:cNvPr id="168" name="标题 1"/>
          <p:cNvSpPr txBox="1"/>
          <p:nvPr/>
        </p:nvSpPr>
        <p:spPr bwMode="auto">
          <a:xfrm>
            <a:off x="-30830" y="535916"/>
            <a:ext cx="1500198" cy="64294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dk1"/>
          </a:lnRef>
          <a:fillRef idx="2">
            <a:schemeClr val="dk1"/>
          </a:fillRef>
          <a:effectRef idx="1">
            <a:schemeClr val="dk1"/>
          </a:effectRef>
          <a:fontRef idx="minor">
            <a:schemeClr val="dk1"/>
          </a:fontRef>
        </p:style>
        <p:txBody>
          <a:bodyPr anchor="ctr"/>
          <a:lstStyle/>
          <a:p>
            <a:pPr indent="381000" fontAlgn="auto">
              <a:spcBef>
                <a:spcPts val="0"/>
              </a:spcBef>
              <a:spcAft>
                <a:spcPts val="0"/>
              </a:spcAft>
              <a:defRPr/>
            </a:pPr>
            <a:r>
              <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rPr>
              <a:t>目录</a:t>
            </a:r>
            <a:endPar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69" name="同侧圆角矩形 168"/>
          <p:cNvSpPr/>
          <p:nvPr/>
        </p:nvSpPr>
        <p:spPr>
          <a:xfrm rot="5400000">
            <a:off x="-71437" y="714375"/>
            <a:ext cx="428625" cy="28575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eaLnBrk="1" fontAlgn="base" hangingPunct="1">
              <a:defRPr/>
            </a:pPr>
            <a:endParaRPr lang="zh-CN" altLang="en-US" strike="noStrike" noProof="1">
              <a:solidFill>
                <a:prstClr val="white"/>
              </a:solidFill>
            </a:endParaRPr>
          </a:p>
        </p:txBody>
      </p:sp>
      <p:sp>
        <p:nvSpPr>
          <p:cNvPr id="25604" name="文本框 1">
            <a:hlinkClick r:id="rId2" action="ppaction://hlinksldjump"/>
          </p:cNvPr>
          <p:cNvSpPr txBox="1"/>
          <p:nvPr/>
        </p:nvSpPr>
        <p:spPr>
          <a:xfrm>
            <a:off x="5700713" y="290512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继续贴息</a:t>
            </a:r>
            <a:endParaRPr lang="zh-CN" altLang="en-US" b="1" dirty="0">
              <a:latin typeface="黑体" panose="02010609060101010101" pitchFamily="49" charset="-122"/>
              <a:ea typeface="黑体" panose="02010609060101010101" pitchFamily="49" charset="-122"/>
            </a:endParaRPr>
          </a:p>
        </p:txBody>
      </p:sp>
      <p:sp>
        <p:nvSpPr>
          <p:cNvPr id="39" name="Rounded Rectangle 61"/>
          <p:cNvSpPr/>
          <p:nvPr/>
        </p:nvSpPr>
        <p:spPr bwMode="auto">
          <a:xfrm>
            <a:off x="795803" y="1515900"/>
            <a:ext cx="359801" cy="41836"/>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43" name="Rounded Rectangle 58"/>
          <p:cNvSpPr/>
          <p:nvPr/>
        </p:nvSpPr>
        <p:spPr bwMode="auto">
          <a:xfrm>
            <a:off x="1470025" y="2249488"/>
            <a:ext cx="1457325" cy="762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4" name="Rounded Rectangle 59"/>
          <p:cNvSpPr/>
          <p:nvPr/>
        </p:nvSpPr>
        <p:spPr bwMode="auto">
          <a:xfrm>
            <a:off x="1450975" y="2247900"/>
            <a:ext cx="339725" cy="762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08" name="组合 3"/>
          <p:cNvGrpSpPr/>
          <p:nvPr/>
        </p:nvGrpSpPr>
        <p:grpSpPr>
          <a:xfrm>
            <a:off x="755650" y="1863725"/>
            <a:ext cx="431800" cy="469900"/>
            <a:chOff x="601663" y="1497013"/>
            <a:chExt cx="396875" cy="431800"/>
          </a:xfrm>
          <a:solidFill>
            <a:schemeClr val="bg1">
              <a:lumMod val="85000"/>
            </a:schemeClr>
          </a:solidFill>
        </p:grpSpPr>
        <p:grpSp>
          <p:nvGrpSpPr>
            <p:cNvPr id="25609" name="Group 56"/>
            <p:cNvGrpSpPr/>
            <p:nvPr/>
          </p:nvGrpSpPr>
          <p:grpSpPr>
            <a:xfrm>
              <a:off x="601663" y="1497013"/>
              <a:ext cx="396519" cy="422936"/>
              <a:chOff x="956895" y="3589879"/>
              <a:chExt cx="863797" cy="792643"/>
            </a:xfrm>
            <a:grpFill/>
          </p:grpSpPr>
          <p:sp>
            <p:nvSpPr>
              <p:cNvPr id="49" name="Rectangle 60"/>
              <p:cNvSpPr/>
              <p:nvPr/>
            </p:nvSpPr>
            <p:spPr>
              <a:xfrm>
                <a:off x="956895" y="3589879"/>
                <a:ext cx="864573" cy="791404"/>
              </a:xfrm>
              <a:prstGeom prst="rect">
                <a:avLst/>
              </a:prstGeom>
              <a:grpFill/>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0" name="Rounded Rectangle 61"/>
              <p:cNvSpPr/>
              <p:nvPr/>
            </p:nvSpPr>
            <p:spPr>
              <a:xfrm>
                <a:off x="1035692" y="4238087"/>
                <a:ext cx="720001" cy="72000"/>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47" name="Rectangle 60"/>
            <p:cNvSpPr/>
            <p:nvPr/>
          </p:nvSpPr>
          <p:spPr bwMode="auto">
            <a:xfrm>
              <a:off x="601663" y="1506538"/>
              <a:ext cx="396875" cy="422275"/>
            </a:xfrm>
            <a:prstGeom prst="rect">
              <a:avLst/>
            </a:prstGeom>
            <a:grp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48" name="Rounded Rectangle 61"/>
            <p:cNvSpPr/>
            <p:nvPr/>
          </p:nvSpPr>
          <p:spPr bwMode="auto">
            <a:xfrm>
              <a:off x="638615" y="1849073"/>
              <a:ext cx="330510" cy="38417"/>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nvGrpSpPr>
          <p:cNvPr id="25614" name="组合 9"/>
          <p:cNvGrpSpPr/>
          <p:nvPr/>
        </p:nvGrpSpPr>
        <p:grpSpPr>
          <a:xfrm>
            <a:off x="755650" y="2905125"/>
            <a:ext cx="2171700" cy="469900"/>
            <a:chOff x="601663" y="2159000"/>
            <a:chExt cx="1994215" cy="431800"/>
          </a:xfrm>
        </p:grpSpPr>
        <p:sp>
          <p:nvSpPr>
            <p:cNvPr id="52" name="Rounded Rectangle 58"/>
            <p:cNvSpPr/>
            <p:nvPr/>
          </p:nvSpPr>
          <p:spPr bwMode="auto">
            <a:xfrm>
              <a:off x="1257072" y="2511196"/>
              <a:ext cx="1338806" cy="699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53" name="Rounded Rectangle 59"/>
            <p:cNvSpPr/>
            <p:nvPr/>
          </p:nvSpPr>
          <p:spPr bwMode="auto">
            <a:xfrm>
              <a:off x="1239838" y="2511425"/>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17" name="组合 5"/>
            <p:cNvGrpSpPr/>
            <p:nvPr/>
          </p:nvGrpSpPr>
          <p:grpSpPr>
            <a:xfrm>
              <a:off x="601663" y="2159000"/>
              <a:ext cx="396875" cy="431800"/>
              <a:chOff x="601663" y="2159000"/>
              <a:chExt cx="396875" cy="431800"/>
            </a:xfrm>
          </p:grpSpPr>
          <p:grpSp>
            <p:nvGrpSpPr>
              <p:cNvPr id="25618" name="Group 56"/>
              <p:cNvGrpSpPr/>
              <p:nvPr/>
            </p:nvGrpSpPr>
            <p:grpSpPr>
              <a:xfrm>
                <a:off x="601663" y="2159000"/>
                <a:ext cx="396496" cy="422936"/>
                <a:chOff x="956895" y="3589879"/>
                <a:chExt cx="863797" cy="792643"/>
              </a:xfrm>
            </p:grpSpPr>
            <p:sp>
              <p:nvSpPr>
                <p:cNvPr id="58" name="Rectangle 60"/>
                <p:cNvSpPr/>
                <p:nvPr/>
              </p:nvSpPr>
              <p:spPr>
                <a:xfrm>
                  <a:off x="956895" y="3589879"/>
                  <a:ext cx="86462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9"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56" name="Rectangle 60"/>
              <p:cNvSpPr/>
              <p:nvPr/>
            </p:nvSpPr>
            <p:spPr bwMode="auto">
              <a:xfrm>
                <a:off x="601663" y="2168525"/>
                <a:ext cx="396875" cy="4222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2</a:t>
                </a:r>
                <a:endParaRPr lang="zh-CN" altLang="en-US" b="1" strike="noStrike" noProof="1" dirty="0">
                  <a:solidFill>
                    <a:schemeClr val="bg1"/>
                  </a:solidFill>
                  <a:latin typeface="+mj-lt"/>
                  <a:ea typeface="黑体" panose="02010609060101010101" pitchFamily="49" charset="-122"/>
                </a:endParaRPr>
              </a:p>
            </p:txBody>
          </p:sp>
          <p:sp>
            <p:nvSpPr>
              <p:cNvPr id="57" name="Rounded Rectangle 61"/>
              <p:cNvSpPr/>
              <p:nvPr/>
            </p:nvSpPr>
            <p:spPr bwMode="auto">
              <a:xfrm>
                <a:off x="638613" y="2511060"/>
                <a:ext cx="330491"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23" name="组合 77"/>
          <p:cNvGrpSpPr/>
          <p:nvPr/>
        </p:nvGrpSpPr>
        <p:grpSpPr>
          <a:xfrm>
            <a:off x="5075238" y="1309688"/>
            <a:ext cx="3011487" cy="992187"/>
            <a:chOff x="601663" y="2340706"/>
            <a:chExt cx="2765442" cy="912082"/>
          </a:xfrm>
        </p:grpSpPr>
        <p:sp>
          <p:nvSpPr>
            <p:cNvPr id="79" name="Rounded Rectangle 58"/>
            <p:cNvSpPr/>
            <p:nvPr/>
          </p:nvSpPr>
          <p:spPr bwMode="auto">
            <a:xfrm>
              <a:off x="1331126" y="3164048"/>
              <a:ext cx="1704412" cy="793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80" name="Rounded Rectangle 59"/>
            <p:cNvSpPr/>
            <p:nvPr/>
          </p:nvSpPr>
          <p:spPr bwMode="auto">
            <a:xfrm>
              <a:off x="1239838" y="316408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26" name="文本框 1">
              <a:hlinkClick r:id="rId2" action="ppaction://hlinksldjump"/>
            </p:cNvPr>
            <p:cNvSpPr txBox="1"/>
            <p:nvPr/>
          </p:nvSpPr>
          <p:spPr>
            <a:xfrm>
              <a:off x="999006" y="2340706"/>
              <a:ext cx="2368099" cy="310885"/>
            </a:xfrm>
            <a:prstGeom prst="rect">
              <a:avLst/>
            </a:prstGeom>
            <a:noFill/>
            <a:ln w="9525">
              <a:noFill/>
            </a:ln>
          </p:spPr>
          <p:txBody>
            <a:bodyPr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27" name="组合 81"/>
            <p:cNvGrpSpPr/>
            <p:nvPr/>
          </p:nvGrpSpPr>
          <p:grpSpPr>
            <a:xfrm>
              <a:off x="601663" y="2819400"/>
              <a:ext cx="396875" cy="433388"/>
              <a:chOff x="601663" y="2819400"/>
              <a:chExt cx="396875" cy="433388"/>
            </a:xfrm>
          </p:grpSpPr>
          <p:grpSp>
            <p:nvGrpSpPr>
              <p:cNvPr id="25628" name="Group 56"/>
              <p:cNvGrpSpPr/>
              <p:nvPr/>
            </p:nvGrpSpPr>
            <p:grpSpPr>
              <a:xfrm>
                <a:off x="601663" y="2819400"/>
                <a:ext cx="396496" cy="424492"/>
                <a:chOff x="956895" y="3589879"/>
                <a:chExt cx="863797" cy="792643"/>
              </a:xfrm>
            </p:grpSpPr>
            <p:sp>
              <p:nvSpPr>
                <p:cNvPr id="86"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7"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84" name="Rectangle 60"/>
              <p:cNvSpPr/>
              <p:nvPr/>
            </p:nvSpPr>
            <p:spPr bwMode="auto">
              <a:xfrm>
                <a:off x="601663" y="2828925"/>
                <a:ext cx="396875" cy="42386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4</a:t>
                </a:r>
                <a:endParaRPr lang="en-US" altLang="zh-CN" b="1" strike="noStrike" noProof="1" dirty="0">
                  <a:solidFill>
                    <a:schemeClr val="bg1"/>
                  </a:solidFill>
                  <a:latin typeface="+mj-lt"/>
                  <a:ea typeface="黑体" panose="02010609060101010101" pitchFamily="49" charset="-122"/>
                </a:endParaRPr>
              </a:p>
            </p:txBody>
          </p:sp>
          <p:sp>
            <p:nvSpPr>
              <p:cNvPr id="85"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33" name="组合 87"/>
          <p:cNvGrpSpPr/>
          <p:nvPr/>
        </p:nvGrpSpPr>
        <p:grpSpPr>
          <a:xfrm>
            <a:off x="758825" y="4017963"/>
            <a:ext cx="3392488" cy="466725"/>
            <a:chOff x="601663" y="3490913"/>
            <a:chExt cx="3114304" cy="428493"/>
          </a:xfrm>
        </p:grpSpPr>
        <p:sp>
          <p:nvSpPr>
            <p:cNvPr id="89" name="Rounded Rectangle 58"/>
            <p:cNvSpPr/>
            <p:nvPr/>
          </p:nvSpPr>
          <p:spPr bwMode="auto">
            <a:xfrm>
              <a:off x="1255713" y="3833813"/>
              <a:ext cx="1322387" cy="69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90" name="Rounded Rectangle 59"/>
            <p:cNvSpPr/>
            <p:nvPr/>
          </p:nvSpPr>
          <p:spPr bwMode="auto">
            <a:xfrm>
              <a:off x="1239838" y="38338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36" name="文本框 1">
              <a:hlinkClick r:id="rId2" action="ppaction://hlinksldjump"/>
            </p:cNvPr>
            <p:cNvSpPr txBox="1"/>
            <p:nvPr/>
          </p:nvSpPr>
          <p:spPr>
            <a:xfrm>
              <a:off x="1239741" y="3593116"/>
              <a:ext cx="2476226" cy="310885"/>
            </a:xfrm>
            <a:prstGeom prst="rect">
              <a:avLst/>
            </a:prstGeom>
            <a:noFill/>
            <a:ln w="9525">
              <a:noFill/>
            </a:ln>
          </p:spPr>
          <p:txBody>
            <a:bodyPr wrap="square"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37" name="Group 56"/>
            <p:cNvGrpSpPr/>
            <p:nvPr/>
          </p:nvGrpSpPr>
          <p:grpSpPr>
            <a:xfrm>
              <a:off x="605161" y="3497131"/>
              <a:ext cx="396875" cy="422274"/>
              <a:chOff x="964518" y="3619385"/>
              <a:chExt cx="864754" cy="791404"/>
            </a:xfrm>
          </p:grpSpPr>
          <p:sp>
            <p:nvSpPr>
              <p:cNvPr id="95" name="Rectangle 60"/>
              <p:cNvSpPr/>
              <p:nvPr/>
            </p:nvSpPr>
            <p:spPr>
              <a:xfrm>
                <a:off x="964518" y="3619385"/>
                <a:ext cx="864754"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96"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3" name="Rectangle 60"/>
            <p:cNvSpPr/>
            <p:nvPr/>
          </p:nvSpPr>
          <p:spPr bwMode="auto">
            <a:xfrm>
              <a:off x="601663" y="3490913"/>
              <a:ext cx="396875" cy="422275"/>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3</a:t>
              </a:r>
              <a:endParaRPr lang="en-US" altLang="zh-CN" b="1" strike="noStrike" noProof="1" dirty="0">
                <a:solidFill>
                  <a:schemeClr val="bg1"/>
                </a:solidFill>
                <a:latin typeface="+mj-lt"/>
                <a:ea typeface="黑体" panose="02010609060101010101" pitchFamily="49" charset="-122"/>
              </a:endParaRPr>
            </a:p>
          </p:txBody>
        </p:sp>
        <p:sp>
          <p:nvSpPr>
            <p:cNvPr id="94" name="Rounded Rectangle 61"/>
            <p:cNvSpPr/>
            <p:nvPr/>
          </p:nvSpPr>
          <p:spPr bwMode="auto">
            <a:xfrm>
              <a:off x="638607" y="3833448"/>
              <a:ext cx="33044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2" name="文本框 1">
            <a:hlinkClick r:id="rId2" action="ppaction://hlinksldjump"/>
          </p:cNvPr>
          <p:cNvSpPr txBox="1"/>
          <p:nvPr/>
        </p:nvSpPr>
        <p:spPr>
          <a:xfrm>
            <a:off x="5770563" y="1179513"/>
            <a:ext cx="3248025" cy="301625"/>
          </a:xfrm>
          <a:prstGeom prst="rect">
            <a:avLst/>
          </a:prstGeom>
          <a:noFill/>
          <a:ln w="9525">
            <a:noFill/>
          </a:ln>
        </p:spPr>
        <p:txBody>
          <a:bodyPr wrap="square" anchor="t" anchorCtr="0">
            <a:spAutoFit/>
          </a:bodyPr>
          <a:p>
            <a:pPr>
              <a:lnSpc>
                <a:spcPct val="85000"/>
              </a:lnSpc>
            </a:pPr>
            <a:endParaRPr lang="en-US" altLang="zh-CN" sz="1600" b="1" dirty="0">
              <a:latin typeface="黑体" panose="02010609060101010101" pitchFamily="49" charset="-122"/>
              <a:ea typeface="黑体" panose="02010609060101010101" pitchFamily="49" charset="-122"/>
            </a:endParaRPr>
          </a:p>
        </p:txBody>
      </p:sp>
      <p:grpSp>
        <p:nvGrpSpPr>
          <p:cNvPr id="111" name="组合 110"/>
          <p:cNvGrpSpPr/>
          <p:nvPr/>
        </p:nvGrpSpPr>
        <p:grpSpPr>
          <a:xfrm>
            <a:off x="5190627" y="1463797"/>
            <a:ext cx="360753" cy="48757"/>
            <a:chOff x="637832" y="3166541"/>
            <a:chExt cx="331272" cy="44772"/>
          </a:xfrm>
        </p:grpSpPr>
        <p:sp>
          <p:nvSpPr>
            <p:cNvPr id="116" name="Rounded Rectangle 61"/>
            <p:cNvSpPr/>
            <p:nvPr/>
          </p:nvSpPr>
          <p:spPr>
            <a:xfrm>
              <a:off x="637832" y="3166541"/>
              <a:ext cx="330491" cy="38559"/>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114"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4" name="文本框 1">
            <a:hlinkClick r:id="rId2" action="ppaction://hlinksldjump"/>
          </p:cNvPr>
          <p:cNvSpPr txBox="1"/>
          <p:nvPr/>
        </p:nvSpPr>
        <p:spPr>
          <a:xfrm>
            <a:off x="1338263" y="2884488"/>
            <a:ext cx="327342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贷款还款方式</a:t>
            </a:r>
            <a:endParaRPr lang="zh-CN" altLang="en-US" b="1" dirty="0">
              <a:latin typeface="黑体" panose="02010609060101010101" pitchFamily="49" charset="-122"/>
              <a:ea typeface="黑体" panose="02010609060101010101" pitchFamily="49" charset="-122"/>
            </a:endParaRPr>
          </a:p>
        </p:txBody>
      </p:sp>
      <p:sp>
        <p:nvSpPr>
          <p:cNvPr id="25645" name="文本框 1">
            <a:hlinkClick r:id="rId2" action="ppaction://hlinksldjump"/>
          </p:cNvPr>
          <p:cNvSpPr txBox="1"/>
          <p:nvPr/>
        </p:nvSpPr>
        <p:spPr>
          <a:xfrm>
            <a:off x="1338580" y="1843405"/>
            <a:ext cx="2330450" cy="368300"/>
          </a:xfrm>
          <a:prstGeom prst="rect">
            <a:avLst/>
          </a:prstGeom>
          <a:noFill/>
          <a:ln w="9525">
            <a:noFill/>
          </a:ln>
        </p:spPr>
        <p:txBody>
          <a:bodyPr wrap="square" anchor="t" anchorCtr="0">
            <a:spAutoFit/>
          </a:bodyPr>
          <a:p>
            <a:r>
              <a:rPr lang="en-US" altLang="zh-CN" b="1" dirty="0">
                <a:latin typeface="黑体" panose="02010609060101010101" pitchFamily="49" charset="-122"/>
                <a:ea typeface="黑体" panose="02010609060101010101" pitchFamily="49" charset="-122"/>
              </a:rPr>
              <a:t>2023</a:t>
            </a:r>
            <a:r>
              <a:rPr lang="zh-CN" altLang="en-US" b="1" dirty="0">
                <a:latin typeface="黑体" panose="02010609060101010101" pitchFamily="49" charset="-122"/>
                <a:ea typeface="黑体" panose="02010609060101010101" pitchFamily="49" charset="-122"/>
              </a:rPr>
              <a:t>年贴息政策解读</a:t>
            </a:r>
            <a:endParaRPr lang="zh-CN" altLang="en-US" b="1" dirty="0">
              <a:latin typeface="黑体" panose="02010609060101010101" pitchFamily="49" charset="-122"/>
              <a:ea typeface="黑体" panose="02010609060101010101" pitchFamily="49" charset="-122"/>
            </a:endParaRPr>
          </a:p>
        </p:txBody>
      </p:sp>
      <p:sp>
        <p:nvSpPr>
          <p:cNvPr id="25646" name="文本框 1">
            <a:hlinkClick r:id="rId2" action="ppaction://hlinksldjump"/>
          </p:cNvPr>
          <p:cNvSpPr txBox="1"/>
          <p:nvPr/>
        </p:nvSpPr>
        <p:spPr>
          <a:xfrm>
            <a:off x="1338263" y="3987800"/>
            <a:ext cx="2597150"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提前还款</a:t>
            </a:r>
            <a:endParaRPr lang="zh-CN" altLang="en-US" b="1" dirty="0">
              <a:latin typeface="黑体" panose="02010609060101010101" pitchFamily="49" charset="-122"/>
              <a:ea typeface="黑体" panose="02010609060101010101" pitchFamily="49" charset="-122"/>
            </a:endParaRPr>
          </a:p>
        </p:txBody>
      </p:sp>
      <p:grpSp>
        <p:nvGrpSpPr>
          <p:cNvPr id="25647" name="组合 106"/>
          <p:cNvGrpSpPr/>
          <p:nvPr/>
        </p:nvGrpSpPr>
        <p:grpSpPr>
          <a:xfrm>
            <a:off x="5080000" y="2903538"/>
            <a:ext cx="2608263" cy="458787"/>
            <a:chOff x="601663" y="2819012"/>
            <a:chExt cx="2409151" cy="424880"/>
          </a:xfrm>
        </p:grpSpPr>
        <p:sp>
          <p:nvSpPr>
            <p:cNvPr id="117"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118"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50" name="组合 119"/>
            <p:cNvGrpSpPr/>
            <p:nvPr/>
          </p:nvGrpSpPr>
          <p:grpSpPr>
            <a:xfrm>
              <a:off x="601663" y="2819012"/>
              <a:ext cx="396875" cy="424880"/>
              <a:chOff x="601663" y="2819012"/>
              <a:chExt cx="396875" cy="424880"/>
            </a:xfrm>
          </p:grpSpPr>
          <p:grpSp>
            <p:nvGrpSpPr>
              <p:cNvPr id="25651" name="Group 56"/>
              <p:cNvGrpSpPr/>
              <p:nvPr/>
            </p:nvGrpSpPr>
            <p:grpSpPr>
              <a:xfrm>
                <a:off x="601663" y="2819400"/>
                <a:ext cx="396496" cy="424492"/>
                <a:chOff x="956895" y="3589879"/>
                <a:chExt cx="863797" cy="792643"/>
              </a:xfrm>
            </p:grpSpPr>
            <p:sp>
              <p:nvSpPr>
                <p:cNvPr id="124"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125"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122"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5</a:t>
                </a:r>
                <a:endParaRPr lang="en-US" altLang="zh-CN" b="1" strike="noStrike" noProof="1" dirty="0">
                  <a:solidFill>
                    <a:schemeClr val="bg1"/>
                  </a:solidFill>
                  <a:latin typeface="+mj-lt"/>
                  <a:ea typeface="黑体" panose="02010609060101010101" pitchFamily="49" charset="-122"/>
                </a:endParaRPr>
              </a:p>
            </p:txBody>
          </p:sp>
          <p:sp>
            <p:nvSpPr>
              <p:cNvPr id="123"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25656" name="文本框 1">
            <a:hlinkClick r:id="rId2" action="ppaction://hlinksldjump"/>
          </p:cNvPr>
          <p:cNvSpPr txBox="1"/>
          <p:nvPr/>
        </p:nvSpPr>
        <p:spPr>
          <a:xfrm>
            <a:off x="5700713" y="1839913"/>
            <a:ext cx="211137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正常还款</a:t>
            </a:r>
            <a:endParaRPr lang="zh-CN" altLang="en-US" b="1" dirty="0">
              <a:latin typeface="黑体" panose="02010609060101010101" pitchFamily="49" charset="-122"/>
              <a:ea typeface="黑体" panose="02010609060101010101" pitchFamily="49" charset="-122"/>
            </a:endParaRPr>
          </a:p>
        </p:txBody>
      </p:sp>
      <p:grpSp>
        <p:nvGrpSpPr>
          <p:cNvPr id="2" name="组合 106"/>
          <p:cNvGrpSpPr/>
          <p:nvPr/>
        </p:nvGrpSpPr>
        <p:grpSpPr>
          <a:xfrm>
            <a:off x="5080000" y="4009073"/>
            <a:ext cx="2608263" cy="458787"/>
            <a:chOff x="601663" y="2819012"/>
            <a:chExt cx="2409151" cy="424880"/>
          </a:xfrm>
        </p:grpSpPr>
        <p:sp>
          <p:nvSpPr>
            <p:cNvPr id="3"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5" name="组合 119"/>
            <p:cNvGrpSpPr/>
            <p:nvPr/>
          </p:nvGrpSpPr>
          <p:grpSpPr>
            <a:xfrm>
              <a:off x="601663" y="2819012"/>
              <a:ext cx="396875" cy="424880"/>
              <a:chOff x="601663" y="2819012"/>
              <a:chExt cx="396875" cy="424880"/>
            </a:xfrm>
          </p:grpSpPr>
          <p:grpSp>
            <p:nvGrpSpPr>
              <p:cNvPr id="6" name="Group 56"/>
              <p:cNvGrpSpPr/>
              <p:nvPr/>
            </p:nvGrpSpPr>
            <p:grpSpPr>
              <a:xfrm>
                <a:off x="601663" y="2819400"/>
                <a:ext cx="396496" cy="424492"/>
                <a:chOff x="956895" y="3589879"/>
                <a:chExt cx="863797" cy="792643"/>
              </a:xfrm>
            </p:grpSpPr>
            <p:sp>
              <p:nvSpPr>
                <p:cNvPr id="7"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6</a:t>
                </a:r>
                <a:endParaRPr lang="en-US" altLang="zh-CN" b="1" strike="noStrike" noProof="1" dirty="0">
                  <a:solidFill>
                    <a:schemeClr val="bg1"/>
                  </a:solidFill>
                  <a:latin typeface="+mj-lt"/>
                  <a:ea typeface="黑体" panose="02010609060101010101" pitchFamily="49" charset="-122"/>
                </a:endParaRPr>
              </a:p>
            </p:txBody>
          </p:sp>
          <p:sp>
            <p:nvSpPr>
              <p:cNvPr id="10"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11" name="文本框 1">
            <a:hlinkClick r:id="rId2" action="ppaction://hlinksldjump"/>
          </p:cNvPr>
          <p:cNvSpPr txBox="1"/>
          <p:nvPr/>
        </p:nvSpPr>
        <p:spPr>
          <a:xfrm>
            <a:off x="5700713" y="410146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其他说明</a:t>
            </a:r>
            <a:endParaRPr lang="zh-CN" altLang="en-US" b="1" dirty="0">
              <a:latin typeface="黑体" panose="02010609060101010101" pitchFamily="49" charset="-122"/>
              <a:ea typeface="黑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539750" y="1628775"/>
            <a:ext cx="8435975" cy="4838700"/>
          </a:xfrm>
          <a:noFill/>
          <a:ln>
            <a:noFill/>
          </a:ln>
        </p:spPr>
        <p:txBody>
          <a:bodyPr anchor="t" anchorCtr="0"/>
          <a:p>
            <a:pPr algn="l" fontAlgn="base" latinLnBrk="0">
              <a:lnSpc>
                <a:spcPct val="150000"/>
              </a:lnSpc>
            </a:pPr>
            <a:r>
              <a:rPr lang="en-US" altLang="zh-CN" sz="2000" b="1" strike="noStrike" noProof="1" dirty="0">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 </a:t>
            </a:r>
            <a:r>
              <a:rPr lang="en-US" altLang="zh-CN" sz="2000" b="1" strike="noStrike" noProof="1" dirty="0">
                <a:latin typeface="黑体" panose="02010609060101010101" pitchFamily="49" charset="-122"/>
                <a:ea typeface="黑体" panose="02010609060101010101" pitchFamily="49" charset="-122"/>
              </a:rPr>
              <a:t>                 </a:t>
            </a:r>
            <a:r>
              <a:rPr lang="zh-CN" altLang="en-US" sz="2400" b="1" strike="noStrike" noProof="1" dirty="0">
                <a:latin typeface="黑体" panose="02010609060101010101" pitchFamily="49" charset="-122"/>
                <a:ea typeface="黑体" panose="02010609060101010101" pitchFamily="49" charset="-122"/>
              </a:rPr>
              <a:t>学生毕业后按月偿还贷款</a:t>
            </a:r>
            <a:br>
              <a:rPr lang="zh-CN" altLang="en-US" sz="2000" b="1" strike="noStrike" noProof="1" dirty="0">
                <a:latin typeface="黑体" panose="02010609060101010101" pitchFamily="49" charset="-122"/>
                <a:ea typeface="黑体" panose="02010609060101010101" pitchFamily="49" charset="-122"/>
              </a:rPr>
            </a:br>
            <a:r>
              <a:rPr lang="en-US" altLang="zh-CN" sz="2000" b="1" strike="noStrike" noProof="1" dirty="0">
                <a:solidFill>
                  <a:srgbClr val="FF0000"/>
                </a:solidFill>
                <a:latin typeface="黑体" panose="02010609060101010101" pitchFamily="49" charset="-122"/>
                <a:ea typeface="黑体" panose="02010609060101010101" pitchFamily="49" charset="-122"/>
              </a:rPr>
              <a:t>2021</a:t>
            </a:r>
            <a:r>
              <a:rPr lang="zh-CN" altLang="en-US" sz="2000" b="1" strike="noStrike" noProof="1" dirty="0">
                <a:solidFill>
                  <a:srgbClr val="FF0000"/>
                </a:solidFill>
                <a:latin typeface="黑体" panose="02010609060101010101" pitchFamily="49" charset="-122"/>
                <a:ea typeface="黑体" panose="02010609060101010101" pitchFamily="49" charset="-122"/>
              </a:rPr>
              <a:t>年（含）及以前年度申请的贷款</a:t>
            </a:r>
            <a:br>
              <a:rPr lang="zh-CN" altLang="en-US" sz="2000" b="1" strike="noStrike" noProof="1" dirty="0">
                <a:solidFill>
                  <a:srgbClr val="FF0000"/>
                </a:solidFill>
                <a:latin typeface="黑体" panose="02010609060101010101" pitchFamily="49" charset="-122"/>
                <a:ea typeface="黑体" panose="02010609060101010101" pitchFamily="49" charset="-122"/>
              </a:rPr>
            </a:br>
            <a:r>
              <a:rPr lang="en-US" altLang="zh-CN" sz="2000" b="1" strike="noStrike" noProof="1" dirty="0">
                <a:solidFill>
                  <a:srgbClr val="FF0000"/>
                </a:solidFill>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学生</a:t>
            </a:r>
            <a:r>
              <a:rPr lang="zh-CN" altLang="en-US" sz="2000" b="1" dirty="0">
                <a:latin typeface="黑体" panose="02010609060101010101" pitchFamily="49" charset="-122"/>
                <a:ea typeface="黑体" panose="02010609060101010101" pitchFamily="49" charset="-122"/>
                <a:sym typeface="+mn-ea"/>
              </a:rPr>
              <a:t>与银行工作人员当面签署纸质《国家助学贷款还款协议》。如特殊情况未能参加现场签约，请在正常上班时间带上身份证原件到天河支行消费金融中心签署。</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sym typeface="+mn-ea"/>
              </a:rPr>
            </a:br>
            <a:r>
              <a:rPr lang="en-US" altLang="zh-CN" sz="2000" b="1" strike="noStrike" noProof="1" dirty="0">
                <a:solidFill>
                  <a:srgbClr val="FF0000"/>
                </a:solidFill>
                <a:latin typeface="黑体" panose="02010609060101010101" pitchFamily="49" charset="-122"/>
                <a:ea typeface="黑体" panose="02010609060101010101" pitchFamily="49" charset="-122"/>
              </a:rPr>
              <a:t>2022</a:t>
            </a:r>
            <a:r>
              <a:rPr lang="zh-CN" altLang="en-US" sz="2000" b="1" strike="noStrike" noProof="1" dirty="0">
                <a:solidFill>
                  <a:srgbClr val="FF0000"/>
                </a:solidFill>
                <a:latin typeface="黑体" panose="02010609060101010101" pitchFamily="49" charset="-122"/>
                <a:ea typeface="黑体" panose="02010609060101010101" pitchFamily="49" charset="-122"/>
              </a:rPr>
              <a:t>年（含）及以后年度</a:t>
            </a:r>
            <a:r>
              <a:rPr lang="zh-CN" altLang="en-US" sz="2000" b="1" strike="noStrike" noProof="1" dirty="0">
                <a:solidFill>
                  <a:srgbClr val="FF0000"/>
                </a:solidFill>
                <a:latin typeface="黑体" panose="02010609060101010101" pitchFamily="49" charset="-122"/>
                <a:ea typeface="黑体" panose="02010609060101010101" pitchFamily="49" charset="-122"/>
              </a:rPr>
              <a:t>申请的贷款</a:t>
            </a:r>
            <a:br>
              <a:rPr lang="zh-CN" altLang="en-US" sz="2000" b="1" strike="noStrike" noProof="1" dirty="0">
                <a:solidFill>
                  <a:srgbClr val="FF0000"/>
                </a:solidFill>
                <a:latin typeface="黑体" panose="02010609060101010101" pitchFamily="49" charset="-122"/>
                <a:ea typeface="黑体" panose="02010609060101010101" pitchFamily="49" charset="-122"/>
              </a:rPr>
            </a:br>
            <a:r>
              <a:rPr lang="en-US" altLang="zh-CN" sz="2000" b="1" strike="noStrike" noProof="1" dirty="0">
                <a:solidFill>
                  <a:srgbClr val="FF0000"/>
                </a:solidFill>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学生</a:t>
            </a:r>
            <a:r>
              <a:rPr lang="zh-CN" altLang="en-US" sz="2000" b="1" strike="noStrike" noProof="1" dirty="0">
                <a:latin typeface="黑体" panose="02010609060101010101" pitchFamily="49" charset="-122"/>
                <a:ea typeface="黑体" panose="02010609060101010101" pitchFamily="49" charset="-122"/>
                <a:sym typeface="宋体" panose="02010600030101010101" pitchFamily="2" charset="-122"/>
              </a:rPr>
              <a:t>登录中国银行手机银行提交毕业确认</a:t>
            </a:r>
            <a:r>
              <a:rPr lang="zh-CN" altLang="en-US" sz="2000" b="1" strike="noStrike" noProof="1" dirty="0">
                <a:latin typeface="黑体" panose="02010609060101010101" pitchFamily="49" charset="-122"/>
                <a:ea typeface="黑体" panose="02010609060101010101" pitchFamily="49" charset="-122"/>
              </a:rPr>
              <a:t>，学校进行线上审批。</a:t>
            </a:r>
            <a:br>
              <a:rPr lang="zh-CN" altLang="en-US" sz="2000" b="1" strike="noStrike" noProof="1" dirty="0">
                <a:latin typeface="黑体" panose="02010609060101010101" pitchFamily="49" charset="-122"/>
                <a:ea typeface="黑体" panose="02010609060101010101" pitchFamily="49" charset="-122"/>
              </a:rPr>
            </a:br>
            <a:br>
              <a:rPr lang="zh-CN" altLang="en-US" sz="2000" b="1" strike="noStrike" noProof="1" dirty="0">
                <a:latin typeface="黑体" panose="02010609060101010101" pitchFamily="49" charset="-122"/>
                <a:ea typeface="黑体" panose="02010609060101010101" pitchFamily="49" charset="-122"/>
              </a:rPr>
            </a:br>
            <a:r>
              <a:rPr lang="en-US" altLang="zh-CN" sz="2000" b="1" strike="noStrike" noProof="1" dirty="0">
                <a:latin typeface="黑体" panose="02010609060101010101" pitchFamily="49" charset="-122"/>
                <a:ea typeface="黑体" panose="02010609060101010101" pitchFamily="49" charset="-122"/>
              </a:rPr>
              <a:t>   </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rPr>
            </a:br>
            <a:r>
              <a:rPr lang="zh-CN" altLang="en-US" sz="2000" b="1" strike="noStrike" noProof="1" dirty="0">
                <a:latin typeface="黑体" panose="02010609060101010101" pitchFamily="49" charset="-122"/>
                <a:ea typeface="黑体" panose="02010609060101010101" pitchFamily="49" charset="-122"/>
              </a:rPr>
              <a:t>    </a:t>
            </a:r>
            <a:br>
              <a:rPr lang="zh-CN" altLang="en-US" sz="2000" b="1" strike="noStrike" noProof="1" dirty="0">
                <a:latin typeface="黑体" panose="02010609060101010101" pitchFamily="49" charset="-122"/>
                <a:ea typeface="黑体" panose="02010609060101010101" pitchFamily="49" charset="-122"/>
              </a:rPr>
            </a:br>
            <a:br>
              <a:rPr lang="zh-CN" altLang="en-US" sz="2000" dirty="0">
                <a:latin typeface="微软雅黑" panose="020B0503020204020204" pitchFamily="34" charset="-122"/>
                <a:ea typeface="微软雅黑" panose="020B0503020204020204" pitchFamily="34" charset="-122"/>
              </a:rPr>
            </a:br>
            <a:endParaRPr lang="zh-CN" altLang="en-US" sz="2000" b="1" strike="noStrike" noProof="1" dirty="0">
              <a:latin typeface="仿宋_GB2312" panose="02010609030101010101" charset="-122"/>
              <a:ea typeface="仿宋_GB2312" panose="02010609030101010101" charset="-122"/>
            </a:endParaRPr>
          </a:p>
        </p:txBody>
      </p:sp>
      <p:sp>
        <p:nvSpPr>
          <p:cNvPr id="39938" name="矩形 2"/>
          <p:cNvSpPr/>
          <p:nvPr/>
        </p:nvSpPr>
        <p:spPr>
          <a:xfrm>
            <a:off x="536575" y="88900"/>
            <a:ext cx="8435975" cy="731838"/>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536575" y="1473200"/>
            <a:ext cx="8435975" cy="4838700"/>
          </a:xfrm>
          <a:noFill/>
          <a:ln>
            <a:noFill/>
          </a:ln>
        </p:spPr>
        <p:txBody>
          <a:bodyPr anchor="t" anchorCtr="0"/>
          <a:p>
            <a:pPr algn="l" fontAlgn="base" latinLnBrk="0">
              <a:lnSpc>
                <a:spcPct val="150000"/>
              </a:lnSpc>
            </a:pPr>
            <a:r>
              <a:rPr lang="en-US" altLang="zh-CN" sz="2000" b="1" strike="noStrike" noProof="1" dirty="0">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 </a:t>
            </a:r>
            <a:br>
              <a:rPr lang="zh-CN" altLang="en-US" sz="2000" b="1" strike="noStrike" noProof="1" dirty="0">
                <a:latin typeface="黑体" panose="02010609060101010101" pitchFamily="49" charset="-122"/>
                <a:ea typeface="黑体" panose="02010609060101010101" pitchFamily="49" charset="-122"/>
              </a:rPr>
            </a:br>
            <a:r>
              <a:rPr lang="en-US" altLang="zh-CN" sz="2000" b="1" strike="noStrike" noProof="1" dirty="0">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例</a:t>
            </a:r>
            <a:r>
              <a:rPr lang="en-US" altLang="zh-CN" sz="2000" b="1" strike="noStrike" noProof="1" dirty="0">
                <a:latin typeface="黑体" panose="02010609060101010101" pitchFamily="49" charset="-122"/>
                <a:ea typeface="黑体" panose="02010609060101010101" pitchFamily="49" charset="-122"/>
              </a:rPr>
              <a:t>1</a:t>
            </a:r>
            <a:r>
              <a:rPr lang="zh-CN" altLang="en-US" sz="2000" b="1" strike="noStrike" noProof="1" dirty="0">
                <a:latin typeface="黑体" panose="02010609060101010101" pitchFamily="49" charset="-122"/>
                <a:ea typeface="黑体" panose="02010609060101010101" pitchFamily="49" charset="-122"/>
              </a:rPr>
              <a:t>：学生</a:t>
            </a:r>
            <a:r>
              <a:rPr lang="en-US" altLang="zh-CN" sz="2000" b="1" strike="noStrike" noProof="1" dirty="0">
                <a:latin typeface="黑体" panose="02010609060101010101" pitchFamily="49" charset="-122"/>
                <a:ea typeface="黑体" panose="02010609060101010101" pitchFamily="49" charset="-122"/>
              </a:rPr>
              <a:t>2020</a:t>
            </a:r>
            <a:r>
              <a:rPr lang="zh-CN" altLang="en-US" sz="2000" b="1" strike="noStrike" noProof="1" dirty="0">
                <a:latin typeface="黑体" panose="02010609060101010101" pitchFamily="49" charset="-122"/>
                <a:ea typeface="黑体" panose="02010609060101010101" pitchFamily="49" charset="-122"/>
              </a:rPr>
              <a:t>年入学，一次性办理了</a:t>
            </a:r>
            <a:r>
              <a:rPr lang="en-US" altLang="zh-CN" sz="2000" b="1" strike="noStrike" noProof="1" dirty="0">
                <a:latin typeface="黑体" panose="02010609060101010101" pitchFamily="49" charset="-122"/>
                <a:ea typeface="黑体" panose="02010609060101010101" pitchFamily="49" charset="-122"/>
              </a:rPr>
              <a:t>4</a:t>
            </a:r>
            <a:r>
              <a:rPr lang="zh-CN" altLang="en-US" sz="2000" b="1" strike="noStrike" noProof="1" dirty="0">
                <a:latin typeface="黑体" panose="02010609060101010101" pitchFamily="49" charset="-122"/>
                <a:ea typeface="黑体" panose="02010609060101010101" pitchFamily="49" charset="-122"/>
              </a:rPr>
              <a:t>年的国家助学贷款。2021年财政部、教育部、人民银行、银保监会下发《关于进一步完善国家助学贷款政策的通知》，提高国家助学贷款额度，学生</a:t>
            </a:r>
            <a:r>
              <a:rPr lang="en-US" altLang="zh-CN" sz="2000" b="1" strike="noStrike" noProof="1" dirty="0">
                <a:latin typeface="黑体" panose="02010609060101010101" pitchFamily="49" charset="-122"/>
                <a:ea typeface="黑体" panose="02010609060101010101" pitchFamily="49" charset="-122"/>
              </a:rPr>
              <a:t>2021</a:t>
            </a:r>
            <a:r>
              <a:rPr lang="zh-CN" altLang="en-US" sz="2000" b="1" strike="noStrike" noProof="1" dirty="0">
                <a:latin typeface="黑体" panose="02010609060101010101" pitchFamily="49" charset="-122"/>
                <a:ea typeface="黑体" panose="02010609060101010101" pitchFamily="49" charset="-122"/>
              </a:rPr>
              <a:t>学年和</a:t>
            </a:r>
            <a:r>
              <a:rPr lang="en-US" altLang="zh-CN" sz="2000" b="1" strike="noStrike" noProof="1" dirty="0">
                <a:latin typeface="黑体" panose="02010609060101010101" pitchFamily="49" charset="-122"/>
                <a:ea typeface="黑体" panose="02010609060101010101" pitchFamily="49" charset="-122"/>
              </a:rPr>
              <a:t>2022</a:t>
            </a:r>
            <a:r>
              <a:rPr lang="zh-CN" altLang="en-US" sz="2000" b="1" strike="noStrike" noProof="1" dirty="0">
                <a:latin typeface="黑体" panose="02010609060101010101" pitchFamily="49" charset="-122"/>
                <a:ea typeface="黑体" panose="02010609060101010101" pitchFamily="49" charset="-122"/>
              </a:rPr>
              <a:t>学年都办理了调额（提高贷款额度）。</a:t>
            </a:r>
            <a:br>
              <a:rPr lang="zh-CN" altLang="en-US" sz="2000" b="1" strike="noStrike" noProof="1" dirty="0">
                <a:latin typeface="黑体" panose="02010609060101010101" pitchFamily="49" charset="-122"/>
                <a:ea typeface="黑体" panose="02010609060101010101" pitchFamily="49" charset="-122"/>
              </a:rPr>
            </a:br>
            <a:r>
              <a:rPr lang="zh-CN" altLang="en-US" sz="2000" b="1" strike="noStrike" noProof="1" dirty="0">
                <a:solidFill>
                  <a:srgbClr val="0070C0"/>
                </a:solidFill>
                <a:latin typeface="黑体" panose="02010609060101010101" pitchFamily="49" charset="-122"/>
                <a:ea typeface="黑体" panose="02010609060101010101" pitchFamily="49" charset="-122"/>
              </a:rPr>
              <a:t>需办理的手续：</a:t>
            </a:r>
            <a:br>
              <a:rPr lang="zh-CN" altLang="en-US" sz="2000" b="1" strike="noStrike" noProof="1" dirty="0">
                <a:solidFill>
                  <a:srgbClr val="0070C0"/>
                </a:solidFill>
                <a:latin typeface="黑体" panose="02010609060101010101" pitchFamily="49" charset="-122"/>
                <a:ea typeface="黑体" panose="02010609060101010101" pitchFamily="49" charset="-122"/>
              </a:rPr>
            </a:br>
            <a:r>
              <a:rPr lang="en-US" altLang="zh-CN" sz="2000" b="1" strike="noStrike" noProof="1" dirty="0">
                <a:solidFill>
                  <a:srgbClr val="0070C0"/>
                </a:solidFill>
                <a:latin typeface="黑体" panose="02010609060101010101" pitchFamily="49" charset="-122"/>
                <a:ea typeface="黑体" panose="02010609060101010101" pitchFamily="49" charset="-122"/>
              </a:rPr>
              <a:t>2020</a:t>
            </a:r>
            <a:r>
              <a:rPr lang="zh-CN" altLang="en-US" sz="2000" b="1" strike="noStrike" noProof="1" dirty="0">
                <a:solidFill>
                  <a:srgbClr val="0070C0"/>
                </a:solidFill>
                <a:latin typeface="黑体" panose="02010609060101010101" pitchFamily="49" charset="-122"/>
                <a:ea typeface="黑体" panose="02010609060101010101" pitchFamily="49" charset="-122"/>
              </a:rPr>
              <a:t>年和</a:t>
            </a:r>
            <a:r>
              <a:rPr lang="en-US" altLang="zh-CN" sz="2000" b="1" strike="noStrike" noProof="1" dirty="0">
                <a:solidFill>
                  <a:srgbClr val="0070C0"/>
                </a:solidFill>
                <a:latin typeface="黑体" panose="02010609060101010101" pitchFamily="49" charset="-122"/>
                <a:ea typeface="黑体" panose="02010609060101010101" pitchFamily="49" charset="-122"/>
              </a:rPr>
              <a:t>2021</a:t>
            </a:r>
            <a:r>
              <a:rPr lang="zh-CN" altLang="en-US" sz="2000" b="1" strike="noStrike" noProof="1" dirty="0">
                <a:solidFill>
                  <a:srgbClr val="0070C0"/>
                </a:solidFill>
                <a:latin typeface="黑体" panose="02010609060101010101" pitchFamily="49" charset="-122"/>
                <a:ea typeface="黑体" panose="02010609060101010101" pitchFamily="49" charset="-122"/>
              </a:rPr>
              <a:t>年（调额）申请的贷款</a:t>
            </a:r>
            <a:r>
              <a:rPr lang="zh-CN" altLang="en-US" sz="2000" b="1" strike="noStrike" noProof="1" dirty="0">
                <a:solidFill>
                  <a:srgbClr val="FF0000"/>
                </a:solidFill>
                <a:latin typeface="黑体" panose="02010609060101010101" pitchFamily="49" charset="-122"/>
                <a:ea typeface="黑体" panose="02010609060101010101" pitchFamily="49" charset="-122"/>
              </a:rPr>
              <a:t>分别</a:t>
            </a:r>
            <a:r>
              <a:rPr lang="zh-CN" altLang="en-US" sz="2000" b="1" strike="noStrike" noProof="1" dirty="0">
                <a:solidFill>
                  <a:srgbClr val="0070C0"/>
                </a:solidFill>
                <a:latin typeface="黑体" panose="02010609060101010101" pitchFamily="49" charset="-122"/>
                <a:ea typeface="黑体" panose="02010609060101010101" pitchFamily="49" charset="-122"/>
              </a:rPr>
              <a:t>线下</a:t>
            </a:r>
            <a:r>
              <a:rPr lang="zh-CN" altLang="en-US" sz="2000" b="1" dirty="0">
                <a:solidFill>
                  <a:srgbClr val="0070C0"/>
                </a:solidFill>
                <a:latin typeface="黑体" panose="02010609060101010101" pitchFamily="49" charset="-122"/>
                <a:ea typeface="黑体" panose="02010609060101010101" pitchFamily="49" charset="-122"/>
                <a:sym typeface="+mn-ea"/>
              </a:rPr>
              <a:t>签订纸质《国家助学贷款还款协议》，</a:t>
            </a:r>
            <a:r>
              <a:rPr lang="en-US" altLang="zh-CN" sz="2000" b="1" dirty="0">
                <a:solidFill>
                  <a:srgbClr val="0070C0"/>
                </a:solidFill>
                <a:latin typeface="黑体" panose="02010609060101010101" pitchFamily="49" charset="-122"/>
                <a:ea typeface="黑体" panose="02010609060101010101" pitchFamily="49" charset="-122"/>
                <a:sym typeface="+mn-ea"/>
              </a:rPr>
              <a:t>2022</a:t>
            </a:r>
            <a:r>
              <a:rPr lang="zh-CN" altLang="en-US" sz="2000" b="1" dirty="0">
                <a:solidFill>
                  <a:srgbClr val="0070C0"/>
                </a:solidFill>
                <a:latin typeface="黑体" panose="02010609060101010101" pitchFamily="49" charset="-122"/>
                <a:ea typeface="黑体" panose="02010609060101010101" pitchFamily="49" charset="-122"/>
                <a:sym typeface="+mn-ea"/>
              </a:rPr>
              <a:t>年（调额）申请的贷款登录</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中国银行手机银行进行毕业确认</a:t>
            </a:r>
            <a:r>
              <a:rPr lang="zh-CN" altLang="en-US" sz="2000" b="1" dirty="0">
                <a:solidFill>
                  <a:srgbClr val="0070C0"/>
                </a:solidFill>
                <a:latin typeface="黑体" panose="02010609060101010101" pitchFamily="49" charset="-122"/>
                <a:ea typeface="黑体" panose="02010609060101010101" pitchFamily="49" charset="-122"/>
                <a:sym typeface="+mn-ea"/>
              </a:rPr>
              <a:t>。</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rPr>
            </a:br>
            <a:r>
              <a:rPr lang="zh-CN" altLang="en-US" sz="2000" b="1" strike="noStrike" noProof="1" dirty="0">
                <a:latin typeface="黑体" panose="02010609060101010101" pitchFamily="49" charset="-122"/>
                <a:ea typeface="黑体" panose="02010609060101010101" pitchFamily="49" charset="-122"/>
              </a:rPr>
              <a:t>    </a:t>
            </a:r>
            <a:br>
              <a:rPr lang="zh-CN" altLang="en-US" sz="2000" b="1" strike="noStrike" noProof="1" dirty="0">
                <a:latin typeface="黑体" panose="02010609060101010101" pitchFamily="49" charset="-122"/>
                <a:ea typeface="黑体" panose="02010609060101010101" pitchFamily="49" charset="-122"/>
              </a:rPr>
            </a:br>
            <a:br>
              <a:rPr lang="zh-CN" altLang="en-US" sz="2000" dirty="0">
                <a:latin typeface="微软雅黑" panose="020B0503020204020204" pitchFamily="34" charset="-122"/>
                <a:ea typeface="微软雅黑" panose="020B0503020204020204" pitchFamily="34" charset="-122"/>
              </a:rPr>
            </a:br>
            <a:endParaRPr lang="zh-CN" altLang="en-US" sz="2000" b="1" strike="noStrike" noProof="1" dirty="0">
              <a:latin typeface="仿宋_GB2312" panose="02010609030101010101" charset="-122"/>
              <a:ea typeface="仿宋_GB2312" panose="02010609030101010101" charset="-122"/>
            </a:endParaRPr>
          </a:p>
        </p:txBody>
      </p:sp>
      <p:sp>
        <p:nvSpPr>
          <p:cNvPr id="39938" name="矩形 2"/>
          <p:cNvSpPr/>
          <p:nvPr/>
        </p:nvSpPr>
        <p:spPr>
          <a:xfrm>
            <a:off x="536575" y="88900"/>
            <a:ext cx="8435975" cy="731838"/>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536575" y="1186180"/>
            <a:ext cx="8435975" cy="4926330"/>
          </a:xfrm>
          <a:noFill/>
          <a:ln>
            <a:noFill/>
          </a:ln>
        </p:spPr>
        <p:txBody>
          <a:bodyPr anchor="t" anchorCtr="0"/>
          <a:p>
            <a:pPr algn="l" fontAlgn="base" latinLnBrk="0">
              <a:lnSpc>
                <a:spcPct val="150000"/>
              </a:lnSpc>
            </a:pPr>
            <a:r>
              <a:rPr lang="en-US" altLang="zh-CN" sz="2000" b="1" strike="noStrike" noProof="1" dirty="0">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 </a:t>
            </a:r>
            <a:br>
              <a:rPr lang="zh-CN" altLang="en-US" sz="2000" b="1" strike="noStrike" noProof="1" dirty="0">
                <a:latin typeface="黑体" panose="02010609060101010101" pitchFamily="49" charset="-122"/>
                <a:ea typeface="黑体" panose="02010609060101010101" pitchFamily="49" charset="-122"/>
              </a:rPr>
            </a:br>
            <a:r>
              <a:rPr lang="en-US" altLang="zh-CN" sz="2000" b="1" strike="noStrike" noProof="1" dirty="0">
                <a:latin typeface="黑体" panose="02010609060101010101" pitchFamily="49" charset="-122"/>
                <a:ea typeface="黑体" panose="02010609060101010101" pitchFamily="49" charset="-122"/>
              </a:rPr>
              <a:t>    </a:t>
            </a:r>
            <a:r>
              <a:rPr lang="zh-CN" altLang="en-US" sz="2000" b="1" strike="noStrike" noProof="1" dirty="0">
                <a:latin typeface="黑体" panose="02010609060101010101" pitchFamily="49" charset="-122"/>
                <a:ea typeface="黑体" panose="02010609060101010101" pitchFamily="49" charset="-122"/>
              </a:rPr>
              <a:t>例</a:t>
            </a:r>
            <a:r>
              <a:rPr lang="en-US" altLang="zh-CN" sz="2000" b="1" strike="noStrike" noProof="1" dirty="0">
                <a:latin typeface="黑体" panose="02010609060101010101" pitchFamily="49" charset="-122"/>
                <a:ea typeface="黑体" panose="02010609060101010101" pitchFamily="49" charset="-122"/>
              </a:rPr>
              <a:t>2</a:t>
            </a:r>
            <a:r>
              <a:rPr lang="zh-CN" altLang="en-US" sz="2000" b="1" strike="noStrike" noProof="1" dirty="0">
                <a:latin typeface="黑体" panose="02010609060101010101" pitchFamily="49" charset="-122"/>
                <a:ea typeface="黑体" panose="02010609060101010101" pitchFamily="49" charset="-122"/>
              </a:rPr>
              <a:t>：学生</a:t>
            </a:r>
            <a:r>
              <a:rPr lang="en-US" altLang="zh-CN" sz="2000" b="1" strike="noStrike" noProof="1" dirty="0">
                <a:latin typeface="黑体" panose="02010609060101010101" pitchFamily="49" charset="-122"/>
                <a:ea typeface="黑体" panose="02010609060101010101" pitchFamily="49" charset="-122"/>
              </a:rPr>
              <a:t>2021</a:t>
            </a:r>
            <a:r>
              <a:rPr lang="zh-CN" altLang="en-US" sz="2000" b="1" strike="noStrike" noProof="1" dirty="0">
                <a:latin typeface="黑体" panose="02010609060101010101" pitchFamily="49" charset="-122"/>
                <a:ea typeface="黑体" panose="02010609060101010101" pitchFamily="49" charset="-122"/>
              </a:rPr>
              <a:t>学年和202</a:t>
            </a:r>
            <a:r>
              <a:rPr lang="en-US" altLang="zh-CN" sz="2000" b="1" strike="noStrike" noProof="1" dirty="0">
                <a:latin typeface="黑体" panose="02010609060101010101" pitchFamily="49" charset="-122"/>
                <a:ea typeface="黑体" panose="02010609060101010101" pitchFamily="49" charset="-122"/>
              </a:rPr>
              <a:t>2</a:t>
            </a:r>
            <a:r>
              <a:rPr lang="zh-CN" altLang="en-US" sz="2000" b="1" strike="noStrike" noProof="1" dirty="0">
                <a:latin typeface="黑体" panose="02010609060101010101" pitchFamily="49" charset="-122"/>
                <a:ea typeface="黑体" panose="02010609060101010101" pitchFamily="49" charset="-122"/>
              </a:rPr>
              <a:t>学年分别</a:t>
            </a:r>
            <a:r>
              <a:rPr lang="zh-CN" altLang="en-US" sz="2000" b="1" dirty="0">
                <a:latin typeface="黑体" panose="02010609060101010101" pitchFamily="49" charset="-122"/>
                <a:ea typeface="黑体" panose="02010609060101010101" pitchFamily="49" charset="-122"/>
                <a:sym typeface="+mn-ea"/>
              </a:rPr>
              <a:t>办理了</a:t>
            </a:r>
            <a:r>
              <a:rPr lang="en-US" altLang="zh-CN" sz="2000" b="1" dirty="0">
                <a:latin typeface="黑体" panose="02010609060101010101" pitchFamily="49" charset="-122"/>
                <a:ea typeface="黑体" panose="02010609060101010101" pitchFamily="49" charset="-122"/>
                <a:sym typeface="+mn-ea"/>
              </a:rPr>
              <a:t>1</a:t>
            </a:r>
            <a:r>
              <a:rPr lang="zh-CN" altLang="en-US" sz="2000" b="1" dirty="0">
                <a:latin typeface="黑体" panose="02010609060101010101" pitchFamily="49" charset="-122"/>
                <a:ea typeface="黑体" panose="02010609060101010101" pitchFamily="49" charset="-122"/>
                <a:sym typeface="+mn-ea"/>
              </a:rPr>
              <a:t>年的国家助学贷款</a:t>
            </a:r>
            <a:r>
              <a:rPr lang="zh-CN" altLang="en-US" sz="2000" b="1" strike="noStrike" noProof="1" dirty="0">
                <a:latin typeface="黑体" panose="02010609060101010101" pitchFamily="49" charset="-122"/>
                <a:ea typeface="黑体" panose="02010609060101010101" pitchFamily="49" charset="-122"/>
              </a:rPr>
              <a:t>。</a:t>
            </a:r>
            <a:br>
              <a:rPr lang="zh-CN" altLang="en-US" sz="2000" b="1" strike="noStrike" noProof="1" dirty="0">
                <a:latin typeface="黑体" panose="02010609060101010101" pitchFamily="49" charset="-122"/>
                <a:ea typeface="黑体" panose="02010609060101010101" pitchFamily="49" charset="-122"/>
              </a:rPr>
            </a:br>
            <a:r>
              <a:rPr lang="zh-CN" altLang="en-US" sz="2000" b="1" strike="noStrike" noProof="1" dirty="0">
                <a:solidFill>
                  <a:srgbClr val="0070C0"/>
                </a:solidFill>
                <a:latin typeface="黑体" panose="02010609060101010101" pitchFamily="49" charset="-122"/>
                <a:ea typeface="黑体" panose="02010609060101010101" pitchFamily="49" charset="-122"/>
              </a:rPr>
              <a:t>需办理的手续：</a:t>
            </a:r>
            <a:br>
              <a:rPr lang="zh-CN" altLang="en-US" sz="2000" b="1" strike="noStrike" noProof="1" dirty="0">
                <a:solidFill>
                  <a:srgbClr val="0070C0"/>
                </a:solidFill>
                <a:latin typeface="黑体" panose="02010609060101010101" pitchFamily="49" charset="-122"/>
                <a:ea typeface="黑体" panose="02010609060101010101" pitchFamily="49" charset="-122"/>
              </a:rPr>
            </a:br>
            <a:r>
              <a:rPr lang="en-US" altLang="zh-CN" sz="2000" b="1" strike="noStrike" noProof="1" dirty="0">
                <a:solidFill>
                  <a:srgbClr val="0070C0"/>
                </a:solidFill>
                <a:latin typeface="黑体" panose="02010609060101010101" pitchFamily="49" charset="-122"/>
                <a:ea typeface="黑体" panose="02010609060101010101" pitchFamily="49" charset="-122"/>
              </a:rPr>
              <a:t>2021</a:t>
            </a:r>
            <a:r>
              <a:rPr lang="zh-CN" altLang="en-US" sz="2000" b="1" strike="noStrike" noProof="1" dirty="0">
                <a:solidFill>
                  <a:srgbClr val="0070C0"/>
                </a:solidFill>
                <a:latin typeface="黑体" panose="02010609060101010101" pitchFamily="49" charset="-122"/>
                <a:ea typeface="黑体" panose="02010609060101010101" pitchFamily="49" charset="-122"/>
              </a:rPr>
              <a:t>年申请的贷款线下</a:t>
            </a:r>
            <a:r>
              <a:rPr lang="zh-CN" altLang="en-US" sz="2000" b="1" dirty="0">
                <a:solidFill>
                  <a:srgbClr val="0070C0"/>
                </a:solidFill>
                <a:latin typeface="黑体" panose="02010609060101010101" pitchFamily="49" charset="-122"/>
                <a:ea typeface="黑体" panose="02010609060101010101" pitchFamily="49" charset="-122"/>
                <a:sym typeface="+mn-ea"/>
              </a:rPr>
              <a:t>签订纸质《国家助学贷款还款协议》，</a:t>
            </a:r>
            <a:r>
              <a:rPr lang="en-US" altLang="zh-CN" sz="2000" b="1" dirty="0">
                <a:solidFill>
                  <a:srgbClr val="0070C0"/>
                </a:solidFill>
                <a:latin typeface="黑体" panose="02010609060101010101" pitchFamily="49" charset="-122"/>
                <a:ea typeface="黑体" panose="02010609060101010101" pitchFamily="49" charset="-122"/>
                <a:sym typeface="+mn-ea"/>
              </a:rPr>
              <a:t>2022</a:t>
            </a:r>
            <a:r>
              <a:rPr lang="zh-CN" altLang="en-US" sz="2000" b="1" dirty="0">
                <a:solidFill>
                  <a:srgbClr val="0070C0"/>
                </a:solidFill>
                <a:latin typeface="黑体" panose="02010609060101010101" pitchFamily="49" charset="-122"/>
                <a:ea typeface="黑体" panose="02010609060101010101" pitchFamily="49" charset="-122"/>
                <a:sym typeface="+mn-ea"/>
              </a:rPr>
              <a:t>年申请的贷款登录</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中国银行手机银行进行毕业确认</a:t>
            </a:r>
            <a:r>
              <a:rPr lang="zh-CN" altLang="en-US" sz="2000" b="1" dirty="0">
                <a:solidFill>
                  <a:srgbClr val="0070C0"/>
                </a:solidFill>
                <a:latin typeface="黑体" panose="02010609060101010101" pitchFamily="49" charset="-122"/>
                <a:ea typeface="黑体" panose="02010609060101010101" pitchFamily="49" charset="-122"/>
                <a:sym typeface="+mn-ea"/>
              </a:rPr>
              <a:t>。</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例</a:t>
            </a:r>
            <a:r>
              <a:rPr lang="en-US" altLang="zh-CN" sz="2000" b="1" dirty="0">
                <a:latin typeface="黑体" panose="02010609060101010101" pitchFamily="49" charset="-122"/>
                <a:ea typeface="黑体" panose="02010609060101010101" pitchFamily="49" charset="-122"/>
                <a:sym typeface="+mn-ea"/>
              </a:rPr>
              <a:t>3</a:t>
            </a:r>
            <a:r>
              <a:rPr lang="zh-CN" altLang="en-US" sz="2000" b="1" dirty="0">
                <a:latin typeface="黑体" panose="02010609060101010101" pitchFamily="49" charset="-122"/>
                <a:ea typeface="黑体" panose="02010609060101010101" pitchFamily="49" charset="-122"/>
                <a:sym typeface="+mn-ea"/>
              </a:rPr>
              <a:t>：学生</a:t>
            </a:r>
            <a:r>
              <a:rPr lang="en-US" altLang="zh-CN" sz="2000" b="1" dirty="0">
                <a:latin typeface="黑体" panose="02010609060101010101" pitchFamily="49" charset="-122"/>
                <a:ea typeface="黑体" panose="02010609060101010101" pitchFamily="49" charset="-122"/>
                <a:sym typeface="+mn-ea"/>
              </a:rPr>
              <a:t>2023</a:t>
            </a:r>
            <a:r>
              <a:rPr lang="zh-CN" altLang="en-US" sz="2000" b="1" dirty="0">
                <a:latin typeface="黑体" panose="02010609060101010101" pitchFamily="49" charset="-122"/>
                <a:ea typeface="黑体" panose="02010609060101010101" pitchFamily="49" charset="-122"/>
                <a:sym typeface="+mn-ea"/>
              </a:rPr>
              <a:t>学年开学办理了</a:t>
            </a:r>
            <a:r>
              <a:rPr lang="en-US" altLang="zh-CN" sz="2000" b="1" dirty="0">
                <a:latin typeface="黑体" panose="02010609060101010101" pitchFamily="49" charset="-122"/>
                <a:ea typeface="黑体" panose="02010609060101010101" pitchFamily="49" charset="-122"/>
                <a:sym typeface="+mn-ea"/>
              </a:rPr>
              <a:t>1</a:t>
            </a:r>
            <a:r>
              <a:rPr lang="zh-CN" altLang="en-US" sz="2000" b="1" dirty="0">
                <a:latin typeface="黑体" panose="02010609060101010101" pitchFamily="49" charset="-122"/>
                <a:ea typeface="黑体" panose="02010609060101010101" pitchFamily="49" charset="-122"/>
                <a:sym typeface="+mn-ea"/>
              </a:rPr>
              <a:t>笔的国家助学贷款，</a:t>
            </a:r>
            <a:r>
              <a:rPr lang="en-US" sz="2000" b="1" dirty="0">
                <a:latin typeface="黑体" panose="02010609060101010101" pitchFamily="49" charset="-122"/>
                <a:ea typeface="黑体" panose="02010609060101010101" pitchFamily="49" charset="-122"/>
                <a:sym typeface="+mn-ea"/>
              </a:rPr>
              <a:t>9</a:t>
            </a:r>
            <a:r>
              <a:rPr lang="zh-CN" altLang="en-US" sz="2000" b="1" dirty="0">
                <a:latin typeface="黑体" panose="02010609060101010101" pitchFamily="49" charset="-122"/>
                <a:ea typeface="黑体" panose="02010609060101010101" pitchFamily="49" charset="-122"/>
                <a:sym typeface="+mn-ea"/>
              </a:rPr>
              <a:t>月份因国家政策调整提高了贷款额度，学生又申请了调额。</a:t>
            </a:r>
            <a:br>
              <a:rPr lang="zh-CN" altLang="en-US" sz="2000" b="1" dirty="0">
                <a:latin typeface="黑体" panose="02010609060101010101" pitchFamily="49" charset="-122"/>
                <a:ea typeface="黑体" panose="02010609060101010101" pitchFamily="49" charset="-122"/>
                <a:sym typeface="+mn-ea"/>
              </a:rPr>
            </a:br>
            <a:r>
              <a:rPr lang="zh-CN" altLang="en-US" sz="2000" b="1" dirty="0">
                <a:solidFill>
                  <a:srgbClr val="0070C0"/>
                </a:solidFill>
                <a:latin typeface="黑体" panose="02010609060101010101" pitchFamily="49" charset="-122"/>
                <a:ea typeface="黑体" panose="02010609060101010101" pitchFamily="49" charset="-122"/>
                <a:sym typeface="+mn-ea"/>
              </a:rPr>
              <a:t>需办理的手续：</a:t>
            </a:r>
            <a:br>
              <a:rPr lang="zh-CN" altLang="en-US" sz="2000" b="1" dirty="0">
                <a:solidFill>
                  <a:srgbClr val="0070C0"/>
                </a:solidFill>
                <a:latin typeface="黑体" panose="02010609060101010101" pitchFamily="49" charset="-122"/>
                <a:ea typeface="黑体" panose="02010609060101010101" pitchFamily="49" charset="-122"/>
                <a:sym typeface="+mn-ea"/>
              </a:rPr>
            </a:br>
            <a:r>
              <a:rPr lang="zh-CN" sz="2000" b="1" dirty="0">
                <a:solidFill>
                  <a:srgbClr val="0070C0"/>
                </a:solidFill>
                <a:latin typeface="黑体" panose="02010609060101010101" pitchFamily="49" charset="-122"/>
                <a:ea typeface="黑体" panose="02010609060101010101" pitchFamily="49" charset="-122"/>
                <a:sym typeface="+mn-ea"/>
              </a:rPr>
              <a:t>学生开学</a:t>
            </a:r>
            <a:r>
              <a:rPr lang="zh-CN" altLang="en-US" sz="2000" b="1" dirty="0">
                <a:solidFill>
                  <a:srgbClr val="0070C0"/>
                </a:solidFill>
                <a:latin typeface="黑体" panose="02010609060101010101" pitchFamily="49" charset="-122"/>
                <a:ea typeface="黑体" panose="02010609060101010101" pitchFamily="49" charset="-122"/>
                <a:sym typeface="+mn-ea"/>
              </a:rPr>
              <a:t>办理的贷款和调额后发放的贷款均需登录</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中国银行手机银行进行毕业确认</a:t>
            </a:r>
            <a:r>
              <a:rPr lang="zh-CN" altLang="en-US" sz="2000" b="1" dirty="0">
                <a:solidFill>
                  <a:srgbClr val="0070C0"/>
                </a:solidFill>
                <a:latin typeface="黑体" panose="02010609060101010101" pitchFamily="49" charset="-122"/>
                <a:ea typeface="黑体" panose="02010609060101010101" pitchFamily="49" charset="-122"/>
                <a:sym typeface="+mn-ea"/>
              </a:rPr>
              <a:t>。</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rPr>
            </a:br>
            <a:r>
              <a:rPr lang="zh-CN" altLang="en-US" sz="2000" b="1" strike="noStrike" noProof="1" dirty="0">
                <a:latin typeface="黑体" panose="02010609060101010101" pitchFamily="49" charset="-122"/>
                <a:ea typeface="黑体" panose="02010609060101010101" pitchFamily="49" charset="-122"/>
              </a:rPr>
              <a:t>    </a:t>
            </a:r>
            <a:br>
              <a:rPr lang="zh-CN" altLang="en-US" sz="2000" b="1" strike="noStrike" noProof="1" dirty="0">
                <a:latin typeface="黑体" panose="02010609060101010101" pitchFamily="49" charset="-122"/>
                <a:ea typeface="黑体" panose="02010609060101010101" pitchFamily="49" charset="-122"/>
              </a:rPr>
            </a:br>
            <a:br>
              <a:rPr lang="zh-CN" altLang="en-US" sz="2000" dirty="0">
                <a:latin typeface="微软雅黑" panose="020B0503020204020204" pitchFamily="34" charset="-122"/>
                <a:ea typeface="微软雅黑" panose="020B0503020204020204" pitchFamily="34" charset="-122"/>
              </a:rPr>
            </a:br>
            <a:endParaRPr lang="zh-CN" altLang="en-US" sz="2000" b="1" strike="noStrike" noProof="1" dirty="0">
              <a:latin typeface="仿宋_GB2312" panose="02010609030101010101" charset="-122"/>
              <a:ea typeface="仿宋_GB2312" panose="02010609030101010101" charset="-122"/>
            </a:endParaRPr>
          </a:p>
        </p:txBody>
      </p:sp>
      <p:sp>
        <p:nvSpPr>
          <p:cNvPr id="39938" name="矩形 2"/>
          <p:cNvSpPr/>
          <p:nvPr/>
        </p:nvSpPr>
        <p:spPr>
          <a:xfrm>
            <a:off x="536575" y="88900"/>
            <a:ext cx="8435975" cy="731838"/>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1"/>
          <p:cNvSpPr>
            <a:spLocks noGrp="1"/>
          </p:cNvSpPr>
          <p:nvPr>
            <p:ph type="title"/>
          </p:nvPr>
        </p:nvSpPr>
        <p:spPr>
          <a:xfrm>
            <a:off x="541020" y="1725930"/>
            <a:ext cx="8431530" cy="4511040"/>
          </a:xfrm>
          <a:noFill/>
          <a:ln>
            <a:noFill/>
          </a:ln>
        </p:spPr>
        <p:txBody>
          <a:bodyPr anchor="t" anchorCtr="0"/>
          <a:p>
            <a:pPr algn="l" latinLnBrk="0">
              <a:lnSpc>
                <a:spcPct val="100000"/>
              </a:lnSpc>
            </a:pPr>
            <a:r>
              <a:rPr lang="en-US" altLang="zh-CN" sz="2000" dirty="0">
                <a:latin typeface="微软雅黑" panose="020B0503020204020204" pitchFamily="34" charset="-122"/>
                <a:ea typeface="微软雅黑" panose="020B0503020204020204" pitchFamily="34" charset="-122"/>
              </a:rPr>
              <a:t>       </a:t>
            </a:r>
            <a:r>
              <a:rPr lang="zh-CN" altLang="en-US" sz="2000" b="1" dirty="0">
                <a:latin typeface="黑体" panose="02010609060101010101" pitchFamily="49" charset="-122"/>
                <a:ea typeface="黑体" panose="02010609060101010101" pitchFamily="49" charset="-122"/>
                <a:sym typeface="+mn-ea"/>
              </a:rPr>
              <a:t>还款期限：</a:t>
            </a:r>
            <a:br>
              <a:rPr lang="zh-CN" altLang="en-US" sz="2000" b="1" dirty="0">
                <a:latin typeface="黑体" panose="02010609060101010101" pitchFamily="49" charset="-122"/>
                <a:ea typeface="黑体" panose="02010609060101010101" pitchFamily="49" charset="-122"/>
                <a:sym typeface="+mn-ea"/>
              </a:rPr>
            </a:br>
            <a:r>
              <a:rPr lang="zh-CN" altLang="en-US" sz="2000" b="1" dirty="0">
                <a:latin typeface="黑体" panose="02010609060101010101" pitchFamily="49" charset="-122"/>
                <a:ea typeface="黑体" panose="02010609060101010101" pitchFamily="49" charset="-122"/>
                <a:sym typeface="+mn-ea"/>
              </a:rPr>
              <a:t>    </a:t>
            </a:r>
            <a:r>
              <a:rPr lang="en-US" altLang="zh-CN" sz="2000" b="1" dirty="0">
                <a:solidFill>
                  <a:srgbClr val="FF0000"/>
                </a:solidFill>
                <a:latin typeface="黑体" panose="02010609060101010101" pitchFamily="49" charset="-122"/>
                <a:ea typeface="黑体" panose="02010609060101010101" pitchFamily="49" charset="-122"/>
                <a:sym typeface="+mn-ea"/>
              </a:rPr>
              <a:t>2020</a:t>
            </a:r>
            <a:r>
              <a:rPr lang="zh-CN" altLang="en-US" sz="2000" b="1" dirty="0">
                <a:solidFill>
                  <a:srgbClr val="FF0000"/>
                </a:solidFill>
                <a:latin typeface="黑体" panose="02010609060101010101" pitchFamily="49" charset="-122"/>
                <a:ea typeface="黑体" panose="02010609060101010101" pitchFamily="49" charset="-122"/>
                <a:sym typeface="+mn-ea"/>
              </a:rPr>
              <a:t>学年及以后年度办理的贷款</a:t>
            </a:r>
            <a:r>
              <a:rPr lang="zh-CN" altLang="en-US" sz="2000" b="1" dirty="0">
                <a:latin typeface="黑体" panose="02010609060101010101" pitchFamily="49" charset="-122"/>
                <a:ea typeface="黑体" panose="02010609060101010101" pitchFamily="49" charset="-122"/>
                <a:sym typeface="+mn-ea"/>
              </a:rPr>
              <a:t>，还款期为毕业后</a:t>
            </a:r>
            <a:r>
              <a:rPr lang="en-US" altLang="zh-CN" sz="2000" b="1" dirty="0">
                <a:latin typeface="黑体" panose="02010609060101010101" pitchFamily="49" charset="-122"/>
                <a:ea typeface="黑体" panose="02010609060101010101" pitchFamily="49" charset="-122"/>
                <a:sym typeface="+mn-ea"/>
              </a:rPr>
              <a:t>15</a:t>
            </a:r>
            <a:r>
              <a:rPr lang="zh-CN" altLang="en-US" sz="2000" b="1" dirty="0">
                <a:latin typeface="黑体" panose="02010609060101010101" pitchFamily="49" charset="-122"/>
                <a:ea typeface="黑体" panose="02010609060101010101" pitchFamily="49" charset="-122"/>
                <a:sym typeface="+mn-ea"/>
              </a:rPr>
              <a:t>年，延迟还本时间为</a:t>
            </a:r>
            <a:r>
              <a:rPr lang="en-US" altLang="zh-CN" sz="2000" b="1" dirty="0">
                <a:latin typeface="黑体" panose="02010609060101010101" pitchFamily="49" charset="-122"/>
                <a:ea typeface="黑体" panose="02010609060101010101" pitchFamily="49" charset="-122"/>
                <a:sym typeface="+mn-ea"/>
              </a:rPr>
              <a:t>5</a:t>
            </a:r>
            <a:r>
              <a:rPr lang="zh-CN" altLang="en-US" sz="2000" b="1" dirty="0">
                <a:latin typeface="黑体" panose="02010609060101010101" pitchFamily="49" charset="-122"/>
                <a:ea typeface="黑体" panose="02010609060101010101" pitchFamily="49" charset="-122"/>
                <a:sym typeface="+mn-ea"/>
              </a:rPr>
              <a:t>年，即毕业后头</a:t>
            </a:r>
            <a:r>
              <a:rPr lang="en-US" altLang="zh-CN" sz="2000" b="1" dirty="0">
                <a:latin typeface="黑体" panose="02010609060101010101" pitchFamily="49" charset="-122"/>
                <a:ea typeface="黑体" panose="02010609060101010101" pitchFamily="49" charset="-122"/>
                <a:sym typeface="+mn-ea"/>
              </a:rPr>
              <a:t>5</a:t>
            </a:r>
            <a:r>
              <a:rPr lang="zh-CN" altLang="en-US" sz="2000" b="1" dirty="0">
                <a:latin typeface="黑体" panose="02010609060101010101" pitchFamily="49" charset="-122"/>
                <a:ea typeface="黑体" panose="02010609060101010101" pitchFamily="49" charset="-122"/>
                <a:sym typeface="+mn-ea"/>
              </a:rPr>
              <a:t>年只需归还贷款利息，不需归还贷款本金。</a:t>
            </a:r>
            <a:r>
              <a:rPr lang="en-US" altLang="zh-CN" sz="2000" dirty="0">
                <a:latin typeface="微软雅黑" panose="020B0503020204020204" pitchFamily="34" charset="-122"/>
                <a:ea typeface="微软雅黑" panose="020B0503020204020204" pitchFamily="34" charset="-122"/>
              </a:rPr>
              <a:t>  </a:t>
            </a:r>
            <a:br>
              <a:rPr lang="en-US" altLang="zh-CN" sz="2000" dirty="0">
                <a:latin typeface="微软雅黑" panose="020B0503020204020204" pitchFamily="34" charset="-122"/>
                <a:ea typeface="微软雅黑" panose="020B0503020204020204" pitchFamily="34" charset="-122"/>
              </a:rPr>
            </a:br>
            <a:br>
              <a:rPr lang="en-US" altLang="zh-CN" sz="2000" dirty="0">
                <a:latin typeface="微软雅黑" panose="020B0503020204020204" pitchFamily="34" charset="-122"/>
                <a:ea typeface="微软雅黑" panose="020B0503020204020204" pitchFamily="34" charset="-122"/>
              </a:rPr>
            </a:br>
            <a:r>
              <a:rPr lang="en-US" altLang="zh-CN" sz="2000" dirty="0">
                <a:latin typeface="微软雅黑" panose="020B0503020204020204" pitchFamily="34" charset="-122"/>
                <a:ea typeface="微软雅黑" panose="020B0503020204020204" pitchFamily="34" charset="-122"/>
              </a:rPr>
              <a:t>       </a:t>
            </a:r>
            <a:r>
              <a:rPr lang="zh-CN" altLang="en-US" sz="2000" b="1" dirty="0">
                <a:latin typeface="黑体" panose="02010609060101010101" pitchFamily="49" charset="-122"/>
                <a:ea typeface="黑体" panose="02010609060101010101" pitchFamily="49" charset="-122"/>
              </a:rPr>
              <a:t>还款日：</a:t>
            </a:r>
            <a:br>
              <a:rPr lang="zh-CN" altLang="en-US" sz="2000" b="1" dirty="0">
                <a:latin typeface="黑体" panose="02010609060101010101" pitchFamily="49" charset="-122"/>
                <a:ea typeface="黑体" panose="02010609060101010101" pitchFamily="49" charset="-122"/>
              </a:rPr>
            </a:br>
            <a:r>
              <a:rPr lang="en-US" altLang="zh-CN" sz="2000" b="1" dirty="0">
                <a:latin typeface="黑体" panose="02010609060101010101" pitchFamily="49" charset="-122"/>
                <a:ea typeface="黑体" panose="02010609060101010101" pitchFamily="49" charset="-122"/>
              </a:rPr>
              <a:t>    </a:t>
            </a:r>
            <a:r>
              <a:rPr lang="zh-CN" altLang="en-US" sz="2000" b="1" dirty="0">
                <a:solidFill>
                  <a:schemeClr val="tx1"/>
                </a:solidFill>
                <a:latin typeface="黑体" panose="02010609060101010101" pitchFamily="49" charset="-122"/>
                <a:ea typeface="黑体" panose="02010609060101010101" pitchFamily="49" charset="-122"/>
              </a:rPr>
              <a:t>2021年（含）及以前年度申请的贷款还款日为</a:t>
            </a:r>
            <a:r>
              <a:rPr lang="zh-CN" altLang="en-US" sz="2000" b="1" dirty="0">
                <a:solidFill>
                  <a:srgbClr val="FF0000"/>
                </a:solidFill>
                <a:latin typeface="黑体" panose="02010609060101010101" pitchFamily="49" charset="-122"/>
                <a:ea typeface="黑体" panose="02010609060101010101" pitchFamily="49" charset="-122"/>
              </a:rPr>
              <a:t>每月</a:t>
            </a:r>
            <a:r>
              <a:rPr lang="en-US" altLang="zh-CN" sz="2000" b="1" dirty="0">
                <a:solidFill>
                  <a:srgbClr val="FF0000"/>
                </a:solidFill>
                <a:latin typeface="黑体" panose="02010609060101010101" pitchFamily="49" charset="-122"/>
                <a:ea typeface="黑体" panose="02010609060101010101" pitchFamily="49" charset="-122"/>
              </a:rPr>
              <a:t>1</a:t>
            </a:r>
            <a:r>
              <a:rPr lang="zh-CN" altLang="en-US" sz="2000" b="1" dirty="0">
                <a:solidFill>
                  <a:srgbClr val="FF0000"/>
                </a:solidFill>
                <a:latin typeface="黑体" panose="02010609060101010101" pitchFamily="49" charset="-122"/>
                <a:ea typeface="黑体" panose="02010609060101010101" pitchFamily="49" charset="-122"/>
              </a:rPr>
              <a:t>号</a:t>
            </a:r>
            <a:r>
              <a:rPr lang="zh-CN" altLang="en-US" sz="2000" b="1" dirty="0">
                <a:solidFill>
                  <a:schemeClr val="tx1"/>
                </a:solidFill>
                <a:latin typeface="黑体" panose="02010609060101010101" pitchFamily="49" charset="-122"/>
                <a:ea typeface="黑体" panose="02010609060101010101" pitchFamily="49" charset="-122"/>
              </a:rPr>
              <a:t>，2022年（含）及以后申请的贷款</a:t>
            </a:r>
            <a:r>
              <a:rPr lang="zh-CN" altLang="en-US" sz="2000" b="1" dirty="0">
                <a:solidFill>
                  <a:schemeClr val="tx1"/>
                </a:solidFill>
                <a:latin typeface="黑体" panose="02010609060101010101" pitchFamily="49" charset="-122"/>
                <a:ea typeface="黑体" panose="02010609060101010101" pitchFamily="49" charset="-122"/>
                <a:sym typeface="+mn-ea"/>
              </a:rPr>
              <a:t>还款日</a:t>
            </a:r>
            <a:r>
              <a:rPr lang="zh-CN" altLang="en-US" sz="2000" b="1" dirty="0">
                <a:solidFill>
                  <a:srgbClr val="FF0000"/>
                </a:solidFill>
                <a:latin typeface="黑体" panose="02010609060101010101" pitchFamily="49" charset="-122"/>
                <a:ea typeface="黑体" panose="02010609060101010101" pitchFamily="49" charset="-122"/>
                <a:sym typeface="+mn-ea"/>
              </a:rPr>
              <a:t>以手机银行显示的还款日为准</a:t>
            </a:r>
            <a:r>
              <a:rPr lang="zh-CN" altLang="en-US" sz="2000" b="1" dirty="0">
                <a:solidFill>
                  <a:schemeClr val="tx1"/>
                </a:solidFill>
                <a:latin typeface="黑体" panose="02010609060101010101" pitchFamily="49" charset="-122"/>
                <a:ea typeface="黑体" panose="02010609060101010101" pitchFamily="49" charset="-122"/>
              </a:rPr>
              <a:t>。</a:t>
            </a:r>
            <a:br>
              <a:rPr lang="zh-CN" altLang="en-US" sz="2000" b="1" dirty="0">
                <a:latin typeface="黑体" panose="02010609060101010101" pitchFamily="49" charset="-122"/>
                <a:ea typeface="黑体" panose="02010609060101010101" pitchFamily="49" charset="-122"/>
              </a:rPr>
            </a:br>
            <a:r>
              <a:rPr lang="zh-CN" altLang="en-US" sz="2000" b="1" dirty="0">
                <a:latin typeface="黑体" panose="02010609060101010101" pitchFamily="49" charset="-122"/>
                <a:ea typeface="黑体" panose="02010609060101010101" pitchFamily="49" charset="-122"/>
              </a:rPr>
              <a:t> </a:t>
            </a:r>
            <a:r>
              <a:rPr lang="en-US" altLang="zh-CN" sz="2000" b="1" dirty="0">
                <a:latin typeface="黑体" panose="02010609060101010101" pitchFamily="49" charset="-122"/>
                <a:ea typeface="黑体" panose="02010609060101010101" pitchFamily="49" charset="-122"/>
              </a:rPr>
              <a:t>   </a:t>
            </a:r>
            <a:br>
              <a:rPr lang="zh-CN" altLang="en-US" sz="2000" b="1" dirty="0">
                <a:latin typeface="黑体" panose="02010609060101010101" pitchFamily="49" charset="-122"/>
                <a:ea typeface="黑体" panose="02010609060101010101" pitchFamily="49" charset="-122"/>
              </a:rPr>
            </a:br>
            <a:r>
              <a:rPr lang="en-US" altLang="zh-CN" sz="2000" b="1"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sym typeface="+mn-ea"/>
              </a:rPr>
              <a:t>还款方式：</a:t>
            </a:r>
            <a:br>
              <a:rPr lang="zh-CN" altLang="en-US" sz="2000" b="1" dirty="0">
                <a:latin typeface="黑体" panose="02010609060101010101" pitchFamily="49" charset="-122"/>
                <a:ea typeface="黑体" panose="02010609060101010101" pitchFamily="49" charset="-122"/>
                <a:sym typeface="+mn-ea"/>
              </a:rPr>
            </a:br>
            <a:r>
              <a:rPr lang="zh-CN" altLang="en-US" sz="2000" b="1" dirty="0">
                <a:latin typeface="黑体" panose="02010609060101010101" pitchFamily="49" charset="-122"/>
                <a:ea typeface="黑体" panose="02010609060101010101" pitchFamily="49" charset="-122"/>
                <a:sym typeface="+mn-ea"/>
              </a:rPr>
              <a:t> </a:t>
            </a:r>
            <a:r>
              <a:rPr lang="en-US" altLang="zh-CN" sz="2000" b="1" dirty="0">
                <a:latin typeface="黑体" panose="02010609060101010101" pitchFamily="49" charset="-122"/>
                <a:ea typeface="黑体" panose="02010609060101010101" pitchFamily="49" charset="-122"/>
                <a:sym typeface="+mn-ea"/>
              </a:rPr>
              <a:t>   </a:t>
            </a:r>
            <a:r>
              <a:rPr lang="en-US" altLang="zh-CN" sz="2000" b="1" dirty="0">
                <a:solidFill>
                  <a:srgbClr val="FF0000"/>
                </a:solidFill>
                <a:latin typeface="黑体" panose="02010609060101010101" pitchFamily="49" charset="-122"/>
                <a:ea typeface="黑体" panose="02010609060101010101" pitchFamily="49" charset="-122"/>
                <a:sym typeface="+mn-ea"/>
              </a:rPr>
              <a:t>2021</a:t>
            </a:r>
            <a:r>
              <a:rPr lang="zh-CN" altLang="en-US" sz="2000" b="1" dirty="0">
                <a:solidFill>
                  <a:srgbClr val="FF0000"/>
                </a:solidFill>
                <a:latin typeface="黑体" panose="02010609060101010101" pitchFamily="49" charset="-122"/>
                <a:ea typeface="黑体" panose="02010609060101010101" pitchFamily="49" charset="-122"/>
                <a:sym typeface="+mn-ea"/>
              </a:rPr>
              <a:t>学年及以前年度办理的贷款</a:t>
            </a:r>
            <a:r>
              <a:rPr lang="en-US" altLang="zh-CN" sz="2000" b="1" dirty="0">
                <a:solidFill>
                  <a:srgbClr val="FF0000"/>
                </a:solidFill>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等额本金还款法（递减法）</a:t>
            </a:r>
            <a:br>
              <a:rPr lang="zh-CN" altLang="en-US" sz="2000" b="1" dirty="0">
                <a:latin typeface="黑体" panose="02010609060101010101" pitchFamily="49" charset="-122"/>
                <a:ea typeface="黑体" panose="02010609060101010101" pitchFamily="49" charset="-122"/>
                <a:sym typeface="+mn-ea"/>
              </a:rPr>
            </a:br>
            <a:r>
              <a:rPr lang="zh-CN" altLang="en-US" sz="2000" b="1" dirty="0">
                <a:latin typeface="黑体" panose="02010609060101010101" pitchFamily="49" charset="-122"/>
                <a:ea typeface="黑体" panose="02010609060101010101" pitchFamily="49" charset="-122"/>
                <a:sym typeface="+mn-ea"/>
              </a:rPr>
              <a:t> </a:t>
            </a:r>
            <a:r>
              <a:rPr lang="en-US" altLang="zh-CN" sz="2000" b="1" dirty="0">
                <a:latin typeface="黑体" panose="02010609060101010101" pitchFamily="49" charset="-122"/>
                <a:ea typeface="黑体" panose="02010609060101010101" pitchFamily="49" charset="-122"/>
                <a:sym typeface="+mn-ea"/>
              </a:rPr>
              <a:t>   </a:t>
            </a:r>
            <a:r>
              <a:rPr lang="en-US" altLang="zh-CN" sz="2000" b="1" dirty="0">
                <a:solidFill>
                  <a:srgbClr val="FF0000"/>
                </a:solidFill>
                <a:latin typeface="黑体" panose="02010609060101010101" pitchFamily="49" charset="-122"/>
                <a:ea typeface="黑体" panose="02010609060101010101" pitchFamily="49" charset="-122"/>
                <a:sym typeface="+mn-ea"/>
              </a:rPr>
              <a:t>2022</a:t>
            </a:r>
            <a:r>
              <a:rPr lang="zh-CN" altLang="en-US" sz="2000" b="1" dirty="0">
                <a:solidFill>
                  <a:srgbClr val="FF0000"/>
                </a:solidFill>
                <a:latin typeface="黑体" panose="02010609060101010101" pitchFamily="49" charset="-122"/>
                <a:ea typeface="黑体" panose="02010609060101010101" pitchFamily="49" charset="-122"/>
                <a:sym typeface="+mn-ea"/>
              </a:rPr>
              <a:t>学年及以后年度线上办理的贷款</a:t>
            </a:r>
            <a:r>
              <a:rPr lang="en-US" altLang="zh-CN" sz="2000" b="1" dirty="0">
                <a:solidFill>
                  <a:srgbClr val="FF0000"/>
                </a:solidFill>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等额本息还款法（等额法）</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br>
              <a:rPr lang="zh-CN" altLang="en-US" sz="2000" b="1" dirty="0">
                <a:latin typeface="黑体" panose="02010609060101010101" pitchFamily="49" charset="-122"/>
                <a:ea typeface="黑体" panose="02010609060101010101" pitchFamily="49" charset="-122"/>
              </a:rPr>
            </a:br>
            <a:br>
              <a:rPr lang="zh-CN" altLang="en-US" sz="2000" dirty="0">
                <a:latin typeface="微软雅黑" panose="020B0503020204020204" pitchFamily="34" charset="-122"/>
                <a:ea typeface="微软雅黑" panose="020B0503020204020204" pitchFamily="34" charset="-122"/>
              </a:rPr>
            </a:br>
            <a:br>
              <a:rPr lang="zh-CN" altLang="en-US" sz="2000" b="1" dirty="0">
                <a:latin typeface="仿宋_GB2312" panose="02010609030101010101" charset="-122"/>
                <a:ea typeface="仿宋_GB2312" panose="02010609030101010101" charset="-122"/>
              </a:rPr>
            </a:br>
            <a:endParaRPr lang="zh-CN" altLang="en-US" sz="2000" b="1" dirty="0">
              <a:latin typeface="仿宋_GB2312" panose="02010609030101010101" charset="-122"/>
              <a:ea typeface="仿宋_GB2312" panose="02010609030101010101" charset="-122"/>
            </a:endParaRPr>
          </a:p>
        </p:txBody>
      </p:sp>
      <p:sp>
        <p:nvSpPr>
          <p:cNvPr id="40962" name="矩形 2"/>
          <p:cNvSpPr/>
          <p:nvPr/>
        </p:nvSpPr>
        <p:spPr>
          <a:xfrm>
            <a:off x="536575" y="88900"/>
            <a:ext cx="8435975" cy="731838"/>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1"/>
          <p:cNvSpPr>
            <a:spLocks noGrp="1"/>
          </p:cNvSpPr>
          <p:nvPr>
            <p:ph type="title"/>
          </p:nvPr>
        </p:nvSpPr>
        <p:spPr>
          <a:xfrm>
            <a:off x="756285" y="1629410"/>
            <a:ext cx="8038465" cy="4593590"/>
          </a:xfrm>
          <a:noFill/>
          <a:ln>
            <a:noFill/>
          </a:ln>
        </p:spPr>
        <p:txBody>
          <a:bodyPr anchor="t" anchorCtr="0"/>
          <a:p>
            <a:pPr algn="l"/>
            <a:r>
              <a:rPr lang="zh-CN" altLang="en-US" sz="2000" b="1" dirty="0">
                <a:latin typeface="黑体" panose="02010609060101010101" pitchFamily="49" charset="-122"/>
                <a:ea typeface="黑体" panose="02010609060101010101" pitchFamily="49" charset="-122"/>
              </a:rPr>
              <a:t>关于贷款利率：</a:t>
            </a:r>
            <a:br>
              <a:rPr lang="zh-CN" altLang="en-US" sz="2000" b="1" dirty="0">
                <a:latin typeface="黑体" panose="02010609060101010101" pitchFamily="49" charset="-122"/>
                <a:ea typeface="黑体" panose="02010609060101010101" pitchFamily="49" charset="-122"/>
              </a:rPr>
            </a:br>
            <a:r>
              <a:rPr lang="en-US" altLang="zh-CN" sz="2000" b="1" dirty="0">
                <a:latin typeface="黑体" panose="02010609060101010101" pitchFamily="49" charset="-122"/>
                <a:ea typeface="黑体" panose="02010609060101010101" pitchFamily="49" charset="-122"/>
              </a:rPr>
              <a:t>    1</a:t>
            </a:r>
            <a:r>
              <a:rPr lang="zh-CN" altLang="en-US" sz="2000" b="1" dirty="0">
                <a:latin typeface="黑体" panose="02010609060101010101" pitchFamily="49" charset="-122"/>
                <a:ea typeface="黑体" panose="02010609060101010101" pitchFamily="49" charset="-122"/>
              </a:rPr>
              <a:t>、应教育部、财政部、人行、银保监会要求，</a:t>
            </a:r>
            <a:r>
              <a:rPr lang="en-US" altLang="zh-CN" sz="2000" b="1" dirty="0">
                <a:latin typeface="黑体" panose="02010609060101010101" pitchFamily="49" charset="-122"/>
                <a:ea typeface="黑体" panose="02010609060101010101" pitchFamily="49" charset="-122"/>
              </a:rPr>
              <a:t>2020</a:t>
            </a:r>
            <a:r>
              <a:rPr lang="zh-CN" altLang="en-US" sz="2000" b="1" dirty="0">
                <a:latin typeface="黑体" panose="02010609060101010101" pitchFamily="49" charset="-122"/>
                <a:ea typeface="黑体" panose="02010609060101010101" pitchFamily="49" charset="-122"/>
              </a:rPr>
              <a:t>年末国家助学贷款贷款利率由人民银行基准贷款利率转换为</a:t>
            </a:r>
            <a:r>
              <a:rPr lang="en-US" altLang="zh-CN" sz="2000" b="1" dirty="0">
                <a:latin typeface="黑体" panose="02010609060101010101" pitchFamily="49" charset="-122"/>
                <a:ea typeface="黑体" panose="02010609060101010101" pitchFamily="49" charset="-122"/>
              </a:rPr>
              <a:t>LPR</a:t>
            </a:r>
            <a:r>
              <a:rPr lang="zh-CN" altLang="en-US" sz="2000" b="1" dirty="0">
                <a:latin typeface="黑体" panose="02010609060101010101" pitchFamily="49" charset="-122"/>
                <a:ea typeface="黑体" panose="02010609060101010101" pitchFamily="49" charset="-122"/>
              </a:rPr>
              <a:t>利率。</a:t>
            </a:r>
            <a:br>
              <a:rPr lang="zh-CN" altLang="en-US" sz="2000" b="1" dirty="0">
                <a:latin typeface="黑体" panose="02010609060101010101" pitchFamily="49" charset="-122"/>
                <a:ea typeface="黑体" panose="02010609060101010101" pitchFamily="49" charset="-122"/>
              </a:rPr>
            </a:br>
            <a:r>
              <a:rPr lang="en-US" altLang="zh-CN" sz="2000" b="1" dirty="0">
                <a:latin typeface="黑体" panose="02010609060101010101" pitchFamily="49" charset="-122"/>
                <a:ea typeface="黑体" panose="02010609060101010101" pitchFamily="49" charset="-122"/>
              </a:rPr>
              <a:t>    2</a:t>
            </a:r>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LPR</a:t>
            </a:r>
            <a:r>
              <a:rPr lang="zh-CN" altLang="en-US" sz="2000" b="1" dirty="0">
                <a:latin typeface="黑体" panose="02010609060101010101" pitchFamily="49" charset="-122"/>
                <a:ea typeface="黑体" panose="02010609060101010101" pitchFamily="49" charset="-122"/>
              </a:rPr>
              <a:t>利率分为固定利率和浮动利率。转换期间内没有自主选择固定利率的，都统一转换为</a:t>
            </a:r>
            <a:r>
              <a:rPr lang="zh-CN" altLang="en-US" sz="2000" b="1" dirty="0">
                <a:latin typeface="黑体" panose="02010609060101010101" pitchFamily="49" charset="-122"/>
                <a:ea typeface="黑体" panose="02010609060101010101" pitchFamily="49" charset="-122"/>
                <a:sym typeface="宋体" panose="02010600030101010101" pitchFamily="2" charset="-122"/>
              </a:rPr>
              <a:t>浮动利率。</a:t>
            </a:r>
            <a:r>
              <a:rPr lang="en-US" altLang="zh-CN" sz="2000" b="1" dirty="0">
                <a:latin typeface="黑体" panose="02010609060101010101" pitchFamily="49" charset="-122"/>
                <a:ea typeface="黑体" panose="02010609060101010101" pitchFamily="49" charset="-122"/>
                <a:sym typeface="+mn-ea"/>
              </a:rPr>
              <a:t>LPR</a:t>
            </a:r>
            <a:r>
              <a:rPr lang="zh-CN" altLang="en-US" sz="2000" b="1" dirty="0">
                <a:latin typeface="黑体" panose="02010609060101010101" pitchFamily="49" charset="-122"/>
                <a:ea typeface="黑体" panose="02010609060101010101" pitchFamily="49" charset="-122"/>
                <a:sym typeface="宋体" panose="02010600030101010101" pitchFamily="2" charset="-122"/>
              </a:rPr>
              <a:t>浮动利率</a:t>
            </a:r>
            <a:r>
              <a:rPr lang="zh-CN" altLang="en-US" sz="2000" b="1" dirty="0">
                <a:latin typeface="黑体" panose="02010609060101010101" pitchFamily="49" charset="-122"/>
                <a:ea typeface="黑体" panose="02010609060101010101" pitchFamily="49" charset="-122"/>
                <a:sym typeface="+mn-ea"/>
              </a:rPr>
              <a:t>实行一年一调整，调整日为贷款发放日期。</a:t>
            </a:r>
            <a:br>
              <a:rPr lang="zh-CN" altLang="en-US" sz="2000" b="1" dirty="0">
                <a:latin typeface="黑体" panose="02010609060101010101" pitchFamily="49" charset="-122"/>
                <a:ea typeface="黑体" panose="02010609060101010101" pitchFamily="49" charset="-122"/>
                <a:sym typeface="宋体" panose="02010600030101010101" pitchFamily="2" charset="-122"/>
              </a:rPr>
            </a:br>
            <a:r>
              <a:rPr lang="en-US" altLang="zh-CN" sz="2000" b="1" dirty="0">
                <a:latin typeface="黑体" panose="02010609060101010101" pitchFamily="49" charset="-122"/>
                <a:ea typeface="黑体" panose="02010609060101010101" pitchFamily="49" charset="-122"/>
                <a:sym typeface="宋体" panose="02010600030101010101" pitchFamily="2" charset="-122"/>
              </a:rPr>
              <a:t>    3</a:t>
            </a:r>
            <a:r>
              <a:rPr lang="zh-CN" altLang="en-US"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mn-ea"/>
              </a:rPr>
              <a:t>以</a:t>
            </a:r>
            <a:r>
              <a:rPr lang="en-US" altLang="zh-CN" sz="2000" b="1" dirty="0">
                <a:latin typeface="黑体" panose="02010609060101010101" pitchFamily="49" charset="-122"/>
                <a:ea typeface="黑体" panose="02010609060101010101" pitchFamily="49" charset="-122"/>
                <a:sym typeface="+mn-ea"/>
              </a:rPr>
              <a:t>LPR</a:t>
            </a:r>
            <a:r>
              <a:rPr lang="zh-CN" altLang="en-US" sz="2000" b="1" dirty="0">
                <a:latin typeface="黑体" panose="02010609060101010101" pitchFamily="49" charset="-122"/>
                <a:ea typeface="黑体" panose="02010609060101010101" pitchFamily="49" charset="-122"/>
                <a:sym typeface="+mn-ea"/>
              </a:rPr>
              <a:t>浮动利率</a:t>
            </a:r>
            <a:r>
              <a:rPr lang="en-US" altLang="zh-CN" sz="2000" b="1" dirty="0">
                <a:latin typeface="黑体" panose="02010609060101010101" pitchFamily="49" charset="-122"/>
                <a:ea typeface="黑体" panose="02010609060101010101" pitchFamily="49" charset="-122"/>
                <a:sym typeface="+mn-ea"/>
              </a:rPr>
              <a:t>3.95%</a:t>
            </a:r>
            <a:r>
              <a:rPr lang="zh-CN" altLang="en-US" sz="2000" b="1" dirty="0">
                <a:latin typeface="黑体" panose="02010609060101010101" pitchFamily="49" charset="-122"/>
                <a:ea typeface="黑体" panose="02010609060101010101" pitchFamily="49" charset="-122"/>
                <a:sym typeface="+mn-ea"/>
              </a:rPr>
              <a:t>为例</a:t>
            </a:r>
            <a:br>
              <a:rPr lang="zh-CN" altLang="en-US" sz="2000" b="1" dirty="0">
                <a:latin typeface="黑体" panose="02010609060101010101" pitchFamily="49" charset="-122"/>
                <a:ea typeface="黑体" panose="02010609060101010101" pitchFamily="49" charset="-122"/>
                <a:sym typeface="+mn-ea"/>
              </a:rPr>
            </a:br>
            <a:r>
              <a:rPr lang="zh-CN" altLang="en-US" sz="2000" b="1" dirty="0">
                <a:latin typeface="黑体" panose="02010609060101010101" pitchFamily="49" charset="-122"/>
                <a:ea typeface="黑体" panose="02010609060101010101" pitchFamily="49" charset="-122"/>
                <a:sym typeface="+mn-ea"/>
              </a:rPr>
              <a:t>在延迟还本期内，每月还款金额</a:t>
            </a:r>
            <a:r>
              <a:rPr lang="en-US" altLang="zh-CN" sz="2000" b="1" dirty="0">
                <a:latin typeface="黑体" panose="02010609060101010101" pitchFamily="49" charset="-122"/>
                <a:ea typeface="黑体" panose="02010609060101010101" pitchFamily="49" charset="-122"/>
                <a:sym typeface="+mn-ea"/>
              </a:rPr>
              <a:t>=</a:t>
            </a:r>
            <a:r>
              <a:rPr lang="zh-CN" altLang="en-US" sz="2000" b="1" dirty="0">
                <a:latin typeface="黑体" panose="02010609060101010101" pitchFamily="49" charset="-122"/>
                <a:ea typeface="黑体" panose="02010609060101010101" pitchFamily="49" charset="-122"/>
                <a:sym typeface="+mn-ea"/>
              </a:rPr>
              <a:t>每月贷款利息</a:t>
            </a: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r>
              <a:rPr lang="zh-CN" altLang="en-US" sz="2000" b="1" dirty="0">
                <a:solidFill>
                  <a:srgbClr val="0070C0"/>
                </a:solidFill>
                <a:latin typeface="黑体" panose="02010609060101010101" pitchFamily="49" charset="-122"/>
                <a:ea typeface="黑体" panose="02010609060101010101" pitchFamily="49" charset="-122"/>
                <a:sym typeface="+mn-ea"/>
              </a:rPr>
              <a:t>例：10000（本金）*</a:t>
            </a:r>
            <a:r>
              <a:rPr lang="en-US" sz="2000" b="1" dirty="0">
                <a:solidFill>
                  <a:srgbClr val="0070C0"/>
                </a:solidFill>
                <a:latin typeface="黑体" panose="02010609060101010101" pitchFamily="49" charset="-122"/>
                <a:ea typeface="黑体" panose="02010609060101010101" pitchFamily="49" charset="-122"/>
                <a:sym typeface="+mn-ea"/>
              </a:rPr>
              <a:t>3.95</a:t>
            </a:r>
            <a:r>
              <a:rPr lang="zh-CN" altLang="en-US" sz="2000" b="1" dirty="0">
                <a:solidFill>
                  <a:srgbClr val="0070C0"/>
                </a:solidFill>
                <a:latin typeface="黑体" panose="02010609060101010101" pitchFamily="49" charset="-122"/>
                <a:ea typeface="黑体" panose="02010609060101010101" pitchFamily="49" charset="-122"/>
                <a:sym typeface="+mn-ea"/>
              </a:rPr>
              <a:t>%（利率）/</a:t>
            </a:r>
            <a:r>
              <a:rPr lang="en-US" altLang="zh-CN" sz="2000" b="1" dirty="0">
                <a:solidFill>
                  <a:srgbClr val="0070C0"/>
                </a:solidFill>
                <a:latin typeface="黑体" panose="02010609060101010101" pitchFamily="49" charset="-122"/>
                <a:ea typeface="黑体" panose="02010609060101010101" pitchFamily="49" charset="-122"/>
                <a:sym typeface="+mn-ea"/>
              </a:rPr>
              <a:t>12</a:t>
            </a:r>
            <a:r>
              <a:rPr lang="zh-CN" altLang="en-US" sz="2000" b="1" dirty="0">
                <a:solidFill>
                  <a:srgbClr val="0070C0"/>
                </a:solidFill>
                <a:latin typeface="黑体" panose="02010609060101010101" pitchFamily="49" charset="-122"/>
                <a:ea typeface="黑体" panose="02010609060101010101" pitchFamily="49" charset="-122"/>
                <a:sym typeface="+mn-ea"/>
              </a:rPr>
              <a:t>=</a:t>
            </a:r>
            <a:r>
              <a:rPr lang="en-US" altLang="zh-CN" sz="2000" b="1" dirty="0">
                <a:solidFill>
                  <a:srgbClr val="0070C0"/>
                </a:solidFill>
                <a:latin typeface="黑体" panose="02010609060101010101" pitchFamily="49" charset="-122"/>
                <a:ea typeface="黑体" panose="02010609060101010101" pitchFamily="49" charset="-122"/>
                <a:sym typeface="+mn-ea"/>
              </a:rPr>
              <a:t>32.92</a:t>
            </a:r>
            <a:r>
              <a:rPr lang="zh-CN" altLang="en-US" sz="2000" b="1" dirty="0">
                <a:solidFill>
                  <a:srgbClr val="0070C0"/>
                </a:solidFill>
                <a:latin typeface="黑体" panose="02010609060101010101" pitchFamily="49" charset="-122"/>
                <a:ea typeface="黑体" panose="02010609060101010101" pitchFamily="49" charset="-122"/>
                <a:sym typeface="+mn-ea"/>
              </a:rPr>
              <a:t>（利息）</a:t>
            </a:r>
            <a:br>
              <a:rPr lang="zh-CN" altLang="en-US" sz="2000" b="1" dirty="0">
                <a:latin typeface="黑体" panose="02010609060101010101" pitchFamily="49" charset="-122"/>
                <a:ea typeface="黑体" panose="02010609060101010101" pitchFamily="49" charset="-122"/>
                <a:sym typeface="+mn-ea"/>
              </a:rPr>
            </a:br>
            <a:r>
              <a:rPr lang="zh-CN" altLang="en-US" sz="2000" b="1" dirty="0">
                <a:latin typeface="黑体" panose="02010609060101010101" pitchFamily="49" charset="-122"/>
                <a:ea typeface="黑体" panose="02010609060101010101" pitchFamily="49" charset="-122"/>
                <a:sym typeface="宋体" panose="02010600030101010101" pitchFamily="2" charset="-122"/>
              </a:rPr>
              <a:t>延迟还本期结束后，每月还款金额</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每月归还贷款本金</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每月贷款利息</a:t>
            </a:r>
            <a:r>
              <a:rPr lang="zh-CN" altLang="en-US" sz="2000" b="1" dirty="0">
                <a:latin typeface="黑体" panose="02010609060101010101" pitchFamily="49" charset="-122"/>
                <a:ea typeface="黑体" panose="02010609060101010101" pitchFamily="49" charset="-122"/>
                <a:sym typeface="+mn-ea"/>
              </a:rPr>
              <a:t> </a:t>
            </a: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r>
              <a:rPr lang="zh-CN" altLang="en-US" sz="2000" b="1" dirty="0">
                <a:solidFill>
                  <a:srgbClr val="0070C0"/>
                </a:solidFill>
                <a:latin typeface="黑体" panose="02010609060101010101" pitchFamily="49" charset="-122"/>
                <a:ea typeface="黑体" panose="02010609060101010101" pitchFamily="49" charset="-122"/>
                <a:sym typeface="+mn-ea"/>
              </a:rPr>
              <a:t>例：10000/120期</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（本金）</a:t>
            </a:r>
            <a:r>
              <a:rPr lang="zh-CN" altLang="en-US" sz="2000" b="1" dirty="0">
                <a:solidFill>
                  <a:srgbClr val="0070C0"/>
                </a:solidFill>
                <a:latin typeface="黑体" panose="02010609060101010101" pitchFamily="49" charset="-122"/>
                <a:ea typeface="黑体" panose="02010609060101010101" pitchFamily="49" charset="-122"/>
                <a:sym typeface="+mn-ea"/>
              </a:rPr>
              <a:t>+10000（本金余额）</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3.95</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en-US" altLang="zh-CN"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12</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（利息）</a:t>
            </a:r>
            <a:r>
              <a:rPr lang="zh-CN" altLang="en-US" sz="2000" b="1" dirty="0">
                <a:solidFill>
                  <a:srgbClr val="0070C0"/>
                </a:solidFill>
                <a:latin typeface="黑体" panose="02010609060101010101" pitchFamily="49" charset="-122"/>
                <a:ea typeface="黑体" panose="02010609060101010101" pitchFamily="49" charset="-122"/>
                <a:sym typeface="+mn-ea"/>
              </a:rPr>
              <a:t>=</a:t>
            </a:r>
            <a:r>
              <a:rPr lang="en-US" altLang="en-US" sz="2000" b="1" dirty="0">
                <a:solidFill>
                  <a:srgbClr val="0070C0"/>
                </a:solidFill>
                <a:latin typeface="黑体" panose="02010609060101010101" pitchFamily="49" charset="-122"/>
                <a:ea typeface="黑体" panose="02010609060101010101" pitchFamily="49" charset="-122"/>
                <a:sym typeface="+mn-ea"/>
              </a:rPr>
              <a:t>11</a:t>
            </a:r>
            <a:r>
              <a:rPr lang="en-US" sz="2000" b="1" dirty="0">
                <a:solidFill>
                  <a:srgbClr val="0070C0"/>
                </a:solidFill>
                <a:latin typeface="黑体" panose="02010609060101010101" pitchFamily="49" charset="-122"/>
                <a:ea typeface="黑体" panose="02010609060101010101" pitchFamily="49" charset="-122"/>
                <a:sym typeface="+mn-ea"/>
              </a:rPr>
              <a:t>6.25</a:t>
            </a:r>
            <a:r>
              <a:rPr lang="zh-CN" altLang="en-US" sz="2000" dirty="0">
                <a:latin typeface="微软雅黑" panose="020B0503020204020204" pitchFamily="34" charset="-122"/>
                <a:ea typeface="微软雅黑" panose="020B0503020204020204" pitchFamily="34" charset="-122"/>
              </a:rPr>
              <a:t>      </a:t>
            </a:r>
            <a:endParaRPr lang="zh-CN" altLang="en-US"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683895" y="1652905"/>
            <a:ext cx="8199755" cy="4649470"/>
          </a:xfrm>
          <a:noFill/>
          <a:ln>
            <a:noFill/>
          </a:ln>
        </p:spPr>
        <p:txBody>
          <a:bodyPr anchor="t" anchorCtr="0"/>
          <a:p>
            <a:pPr algn="ctr"/>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线下签订的《国家助学贷款还款协议》模板</a:t>
            </a:r>
            <a:endParaRPr lang="zh-CN" altLang="en-US" sz="2000" b="1" dirty="0">
              <a:latin typeface="黑体" panose="02010609060101010101" pitchFamily="49" charset="-122"/>
              <a:ea typeface="黑体" panose="02010609060101010101" pitchFamily="49" charset="-122"/>
              <a:sym typeface="+mn-ea"/>
            </a:endParaRPr>
          </a:p>
        </p:txBody>
      </p:sp>
      <p:sp>
        <p:nvSpPr>
          <p:cNvPr id="33794" name="矩形 2"/>
          <p:cNvSpPr/>
          <p:nvPr/>
        </p:nvSpPr>
        <p:spPr>
          <a:xfrm>
            <a:off x="619125" y="77788"/>
            <a:ext cx="8353425" cy="731837"/>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b="1" dirty="0">
              <a:solidFill>
                <a:srgbClr val="000000"/>
              </a:solidFill>
              <a:latin typeface="Arial" panose="020B0604020202020204" pitchFamily="34" charset="0"/>
              <a:ea typeface="宋体" panose="02010600030101010101" pitchFamily="2" charset="-122"/>
              <a:sym typeface="宋体" panose="02010600030101010101" pitchFamily="2" charset="-122"/>
            </a:endParaRPr>
          </a:p>
        </p:txBody>
      </p:sp>
      <p:sp>
        <p:nvSpPr>
          <p:cNvPr id="4" name="文本框 3"/>
          <p:cNvSpPr txBox="1"/>
          <p:nvPr/>
        </p:nvSpPr>
        <p:spPr>
          <a:xfrm>
            <a:off x="617538" y="1014413"/>
            <a:ext cx="8355013"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pic>
        <p:nvPicPr>
          <p:cNvPr id="5" name="图片 2"/>
          <p:cNvPicPr>
            <a:picLocks noChangeAspect="1"/>
          </p:cNvPicPr>
          <p:nvPr/>
        </p:nvPicPr>
        <p:blipFill>
          <a:blip r:embed="rId1"/>
          <a:srcRect l="46829" t="17087" r="13648" b="8937"/>
          <a:stretch>
            <a:fillRect/>
          </a:stretch>
        </p:blipFill>
        <p:spPr>
          <a:xfrm>
            <a:off x="6273165" y="2128520"/>
            <a:ext cx="2610485" cy="4006215"/>
          </a:xfrm>
          <a:prstGeom prst="cloud">
            <a:avLst/>
          </a:prstGeom>
          <a:noFill/>
          <a:ln>
            <a:noFill/>
          </a:ln>
        </p:spPr>
      </p:pic>
      <p:pic>
        <p:nvPicPr>
          <p:cNvPr id="3" name="图片 5"/>
          <p:cNvPicPr>
            <a:picLocks noChangeAspect="1"/>
          </p:cNvPicPr>
          <p:nvPr/>
        </p:nvPicPr>
        <p:blipFill>
          <a:blip r:embed="rId2"/>
          <a:srcRect l="5317" t="16927" r="11056" b="8761"/>
          <a:stretch>
            <a:fillRect/>
          </a:stretch>
        </p:blipFill>
        <p:spPr>
          <a:xfrm>
            <a:off x="683895" y="2127885"/>
            <a:ext cx="5543550" cy="4006850"/>
          </a:xfrm>
          <a:prstGeom prst="rect">
            <a:avLst/>
          </a:prstGeom>
          <a:noFill/>
          <a:ln>
            <a:noFill/>
          </a:ln>
        </p:spPr>
      </p:pic>
      <p:pic>
        <p:nvPicPr>
          <p:cNvPr id="2" name="图片 1"/>
          <p:cNvPicPr>
            <a:picLocks noChangeAspect="1"/>
          </p:cNvPicPr>
          <p:nvPr/>
        </p:nvPicPr>
        <p:blipFill>
          <a:blip r:embed="rId3"/>
          <a:stretch>
            <a:fillRect/>
          </a:stretch>
        </p:blipFill>
        <p:spPr>
          <a:xfrm>
            <a:off x="468630" y="2128520"/>
            <a:ext cx="5551805" cy="3884295"/>
          </a:xfrm>
          <a:prstGeom prst="rect">
            <a:avLst/>
          </a:prstGeom>
        </p:spPr>
      </p:pic>
      <p:pic>
        <p:nvPicPr>
          <p:cNvPr id="6" name="图片 5"/>
          <p:cNvPicPr>
            <a:picLocks noChangeAspect="1"/>
          </p:cNvPicPr>
          <p:nvPr/>
        </p:nvPicPr>
        <p:blipFill>
          <a:blip r:embed="rId4"/>
          <a:srcRect b="7049"/>
          <a:stretch>
            <a:fillRect/>
          </a:stretch>
        </p:blipFill>
        <p:spPr>
          <a:xfrm>
            <a:off x="6032500" y="2127885"/>
            <a:ext cx="2948940" cy="386016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683895" y="1652905"/>
            <a:ext cx="8199755" cy="4649470"/>
          </a:xfrm>
          <a:noFill/>
          <a:ln>
            <a:noFill/>
          </a:ln>
        </p:spPr>
        <p:txBody>
          <a:bodyPr anchor="t" anchorCtr="0"/>
          <a:p>
            <a:pPr algn="l" latinLnBrk="0">
              <a:lnSpc>
                <a:spcPct val="150000"/>
              </a:lnSpc>
            </a:pPr>
            <a:r>
              <a:rPr lang="zh-CN" altLang="en-US" sz="2000" b="1" dirty="0">
                <a:latin typeface="黑体" panose="02010609060101010101" pitchFamily="49" charset="-122"/>
                <a:ea typeface="黑体" panose="02010609060101010101" pitchFamily="49" charset="-122"/>
                <a:sym typeface="+mn-ea"/>
              </a:rPr>
              <a:t>线下签订的《国家助学贷款还款协议》注意事项：</a:t>
            </a: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1</a:t>
            </a:r>
            <a:r>
              <a:rPr lang="zh-CN" altLang="en-US" sz="2000" b="1" dirty="0">
                <a:latin typeface="黑体" panose="02010609060101010101" pitchFamily="49" charset="-122"/>
                <a:ea typeface="黑体" panose="02010609060101010101" pitchFamily="49" charset="-122"/>
                <a:sym typeface="+mn-ea"/>
              </a:rPr>
              <a:t>、还款协议为纸质装订协议（共四页），学生需对还款协议进行骑缝签字确认。</a:t>
            </a: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2</a:t>
            </a:r>
            <a:r>
              <a:rPr lang="zh-CN" altLang="en-US" sz="2000" b="1" dirty="0">
                <a:latin typeface="黑体" panose="02010609060101010101" pitchFamily="49" charset="-122"/>
                <a:ea typeface="黑体" panose="02010609060101010101" pitchFamily="49" charset="-122"/>
                <a:sym typeface="+mn-ea"/>
              </a:rPr>
              <a:t>、还款协议第二页填写的扣款账户为贷款合同末页的</a:t>
            </a:r>
            <a:r>
              <a:rPr lang="en-US" altLang="zh-CN" sz="2000" b="1" dirty="0">
                <a:latin typeface="黑体" panose="02010609060101010101" pitchFamily="49" charset="-122"/>
                <a:ea typeface="黑体" panose="02010609060101010101" pitchFamily="49" charset="-122"/>
                <a:sym typeface="+mn-ea"/>
              </a:rPr>
              <a:t>“甲方个人账户”</a:t>
            </a:r>
            <a:r>
              <a:rPr lang="zh-CN" altLang="en-US" sz="2000" b="1" dirty="0">
                <a:latin typeface="黑体" panose="02010609060101010101" pitchFamily="49" charset="-122"/>
                <a:ea typeface="黑体" panose="02010609060101010101" pitchFamily="49" charset="-122"/>
                <a:sym typeface="+mn-ea"/>
              </a:rPr>
              <a:t>。如学生已通过手机银行更改此账户，则请填写更改后的新扣款账户。</a:t>
            </a: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3</a:t>
            </a:r>
            <a:r>
              <a:rPr lang="zh-CN" altLang="en-US" sz="2000" b="1" dirty="0">
                <a:latin typeface="黑体" panose="02010609060101010101" pitchFamily="49" charset="-122"/>
                <a:ea typeface="黑体" panose="02010609060101010101" pitchFamily="49" charset="-122"/>
                <a:sym typeface="+mn-ea"/>
              </a:rPr>
              <a:t>、还款协议内容不能涂改，请认真填写。如银行核对后发现填写有误，则通知学生重填。</a:t>
            </a:r>
            <a:endParaRPr lang="zh-CN" altLang="en-US" sz="2000" b="1" dirty="0">
              <a:latin typeface="黑体" panose="02010609060101010101" pitchFamily="49" charset="-122"/>
              <a:ea typeface="黑体" panose="02010609060101010101" pitchFamily="49" charset="-122"/>
              <a:sym typeface="+mn-ea"/>
            </a:endParaRPr>
          </a:p>
        </p:txBody>
      </p:sp>
      <p:sp>
        <p:nvSpPr>
          <p:cNvPr id="33794" name="矩形 2"/>
          <p:cNvSpPr/>
          <p:nvPr/>
        </p:nvSpPr>
        <p:spPr>
          <a:xfrm>
            <a:off x="619125" y="77788"/>
            <a:ext cx="8353425" cy="731837"/>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b="1" dirty="0">
              <a:solidFill>
                <a:srgbClr val="000000"/>
              </a:solidFill>
              <a:latin typeface="Arial" panose="020B0604020202020204" pitchFamily="34" charset="0"/>
              <a:ea typeface="宋体" panose="02010600030101010101" pitchFamily="2" charset="-122"/>
              <a:sym typeface="宋体" panose="02010600030101010101" pitchFamily="2" charset="-122"/>
            </a:endParaRPr>
          </a:p>
        </p:txBody>
      </p:sp>
      <p:sp>
        <p:nvSpPr>
          <p:cNvPr id="4" name="文本框 3"/>
          <p:cNvSpPr txBox="1"/>
          <p:nvPr/>
        </p:nvSpPr>
        <p:spPr>
          <a:xfrm>
            <a:off x="617538" y="1014413"/>
            <a:ext cx="8355013"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20100624-3inner.jpg"/>
          <p:cNvPicPr>
            <a:picLocks noChangeAspect="1"/>
          </p:cNvPicPr>
          <p:nvPr/>
        </p:nvPicPr>
        <p:blipFill>
          <a:blip r:embed="rId1"/>
          <a:stretch>
            <a:fillRect/>
          </a:stretch>
        </p:blipFill>
        <p:spPr>
          <a:xfrm>
            <a:off x="-31750" y="-104775"/>
            <a:ext cx="9144000" cy="6858000"/>
          </a:xfrm>
          <a:prstGeom prst="rect">
            <a:avLst/>
          </a:prstGeom>
          <a:noFill/>
          <a:ln w="9525">
            <a:noFill/>
          </a:ln>
        </p:spPr>
      </p:pic>
      <p:sp>
        <p:nvSpPr>
          <p:cNvPr id="168" name="标题 1"/>
          <p:cNvSpPr txBox="1"/>
          <p:nvPr/>
        </p:nvSpPr>
        <p:spPr bwMode="auto">
          <a:xfrm>
            <a:off x="-30830" y="535916"/>
            <a:ext cx="1500198" cy="64294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dk1"/>
          </a:lnRef>
          <a:fillRef idx="2">
            <a:schemeClr val="dk1"/>
          </a:fillRef>
          <a:effectRef idx="1">
            <a:schemeClr val="dk1"/>
          </a:effectRef>
          <a:fontRef idx="minor">
            <a:schemeClr val="dk1"/>
          </a:fontRef>
        </p:style>
        <p:txBody>
          <a:bodyPr anchor="ctr"/>
          <a:lstStyle/>
          <a:p>
            <a:pPr indent="381000" fontAlgn="auto">
              <a:spcBef>
                <a:spcPts val="0"/>
              </a:spcBef>
              <a:spcAft>
                <a:spcPts val="0"/>
              </a:spcAft>
              <a:defRPr/>
            </a:pPr>
            <a:r>
              <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rPr>
              <a:t>目录</a:t>
            </a:r>
            <a:endPar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69" name="同侧圆角矩形 168"/>
          <p:cNvSpPr/>
          <p:nvPr/>
        </p:nvSpPr>
        <p:spPr>
          <a:xfrm rot="5400000">
            <a:off x="-71437" y="714375"/>
            <a:ext cx="428625" cy="28575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eaLnBrk="1" fontAlgn="base" hangingPunct="1">
              <a:defRPr/>
            </a:pPr>
            <a:endParaRPr lang="zh-CN" altLang="en-US" strike="noStrike" noProof="1">
              <a:solidFill>
                <a:prstClr val="white"/>
              </a:solidFill>
            </a:endParaRPr>
          </a:p>
        </p:txBody>
      </p:sp>
      <p:sp>
        <p:nvSpPr>
          <p:cNvPr id="25604" name="文本框 1">
            <a:hlinkClick r:id="rId2" action="ppaction://hlinksldjump"/>
          </p:cNvPr>
          <p:cNvSpPr txBox="1"/>
          <p:nvPr/>
        </p:nvSpPr>
        <p:spPr>
          <a:xfrm>
            <a:off x="5700713" y="290512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继续贴息</a:t>
            </a:r>
            <a:endParaRPr lang="zh-CN" altLang="en-US" b="1" dirty="0">
              <a:latin typeface="黑体" panose="02010609060101010101" pitchFamily="49" charset="-122"/>
              <a:ea typeface="黑体" panose="02010609060101010101" pitchFamily="49" charset="-122"/>
            </a:endParaRPr>
          </a:p>
        </p:txBody>
      </p:sp>
      <p:sp>
        <p:nvSpPr>
          <p:cNvPr id="39" name="Rounded Rectangle 61"/>
          <p:cNvSpPr/>
          <p:nvPr/>
        </p:nvSpPr>
        <p:spPr bwMode="auto">
          <a:xfrm>
            <a:off x="795803" y="1515900"/>
            <a:ext cx="359801" cy="41836"/>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43" name="Rounded Rectangle 58"/>
          <p:cNvSpPr/>
          <p:nvPr/>
        </p:nvSpPr>
        <p:spPr bwMode="auto">
          <a:xfrm>
            <a:off x="1470025" y="2249488"/>
            <a:ext cx="1457325" cy="762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4" name="Rounded Rectangle 59"/>
          <p:cNvSpPr/>
          <p:nvPr/>
        </p:nvSpPr>
        <p:spPr bwMode="auto">
          <a:xfrm>
            <a:off x="1450975" y="2247900"/>
            <a:ext cx="339725" cy="762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08" name="组合 3"/>
          <p:cNvGrpSpPr/>
          <p:nvPr/>
        </p:nvGrpSpPr>
        <p:grpSpPr>
          <a:xfrm>
            <a:off x="755650" y="1863725"/>
            <a:ext cx="431800" cy="469900"/>
            <a:chOff x="601663" y="1497013"/>
            <a:chExt cx="396875" cy="431800"/>
          </a:xfrm>
        </p:grpSpPr>
        <p:grpSp>
          <p:nvGrpSpPr>
            <p:cNvPr id="25609" name="Group 56"/>
            <p:cNvGrpSpPr/>
            <p:nvPr/>
          </p:nvGrpSpPr>
          <p:grpSpPr>
            <a:xfrm>
              <a:off x="601663" y="1497013"/>
              <a:ext cx="396519" cy="422936"/>
              <a:chOff x="956895" y="3589879"/>
              <a:chExt cx="863797" cy="792643"/>
            </a:xfrm>
          </p:grpSpPr>
          <p:sp>
            <p:nvSpPr>
              <p:cNvPr id="49" name="Rectangle 60"/>
              <p:cNvSpPr/>
              <p:nvPr/>
            </p:nvSpPr>
            <p:spPr>
              <a:xfrm>
                <a:off x="956895" y="3589879"/>
                <a:ext cx="86457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0"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47" name="Rectangle 60"/>
            <p:cNvSpPr/>
            <p:nvPr/>
          </p:nvSpPr>
          <p:spPr bwMode="auto">
            <a:xfrm>
              <a:off x="601663" y="1506538"/>
              <a:ext cx="396875" cy="4222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48" name="Rounded Rectangle 61"/>
            <p:cNvSpPr/>
            <p:nvPr/>
          </p:nvSpPr>
          <p:spPr bwMode="auto">
            <a:xfrm>
              <a:off x="638615" y="1849073"/>
              <a:ext cx="33051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nvGrpSpPr>
          <p:cNvPr id="25614" name="组合 9"/>
          <p:cNvGrpSpPr/>
          <p:nvPr/>
        </p:nvGrpSpPr>
        <p:grpSpPr>
          <a:xfrm>
            <a:off x="755650" y="2905125"/>
            <a:ext cx="2171700" cy="469900"/>
            <a:chOff x="601663" y="2159000"/>
            <a:chExt cx="1994215" cy="431800"/>
          </a:xfrm>
        </p:grpSpPr>
        <p:sp>
          <p:nvSpPr>
            <p:cNvPr id="52" name="Rounded Rectangle 58"/>
            <p:cNvSpPr/>
            <p:nvPr/>
          </p:nvSpPr>
          <p:spPr bwMode="auto">
            <a:xfrm>
              <a:off x="1257072" y="2511196"/>
              <a:ext cx="1338806" cy="699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53" name="Rounded Rectangle 59"/>
            <p:cNvSpPr/>
            <p:nvPr/>
          </p:nvSpPr>
          <p:spPr bwMode="auto">
            <a:xfrm>
              <a:off x="1239838" y="2511425"/>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17" name="组合 5"/>
            <p:cNvGrpSpPr/>
            <p:nvPr/>
          </p:nvGrpSpPr>
          <p:grpSpPr>
            <a:xfrm>
              <a:off x="601663" y="2159000"/>
              <a:ext cx="396875" cy="431800"/>
              <a:chOff x="601663" y="2159000"/>
              <a:chExt cx="396875" cy="431800"/>
            </a:xfrm>
          </p:grpSpPr>
          <p:grpSp>
            <p:nvGrpSpPr>
              <p:cNvPr id="25618" name="Group 56"/>
              <p:cNvGrpSpPr/>
              <p:nvPr/>
            </p:nvGrpSpPr>
            <p:grpSpPr>
              <a:xfrm>
                <a:off x="601663" y="2159000"/>
                <a:ext cx="396496" cy="422936"/>
                <a:chOff x="956895" y="3589879"/>
                <a:chExt cx="863797" cy="792643"/>
              </a:xfrm>
            </p:grpSpPr>
            <p:sp>
              <p:nvSpPr>
                <p:cNvPr id="58" name="Rectangle 60"/>
                <p:cNvSpPr/>
                <p:nvPr/>
              </p:nvSpPr>
              <p:spPr>
                <a:xfrm>
                  <a:off x="956895" y="3589879"/>
                  <a:ext cx="86462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9"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56" name="Rectangle 60"/>
              <p:cNvSpPr/>
              <p:nvPr/>
            </p:nvSpPr>
            <p:spPr bwMode="auto">
              <a:xfrm>
                <a:off x="601663" y="2168525"/>
                <a:ext cx="396875" cy="422275"/>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2</a:t>
                </a:r>
                <a:endParaRPr lang="zh-CN" altLang="en-US" b="1" strike="noStrike" noProof="1" dirty="0">
                  <a:solidFill>
                    <a:schemeClr val="bg1"/>
                  </a:solidFill>
                  <a:latin typeface="+mj-lt"/>
                  <a:ea typeface="黑体" panose="02010609060101010101" pitchFamily="49" charset="-122"/>
                </a:endParaRPr>
              </a:p>
            </p:txBody>
          </p:sp>
          <p:sp>
            <p:nvSpPr>
              <p:cNvPr id="57" name="Rounded Rectangle 61"/>
              <p:cNvSpPr/>
              <p:nvPr/>
            </p:nvSpPr>
            <p:spPr bwMode="auto">
              <a:xfrm>
                <a:off x="638613" y="2511060"/>
                <a:ext cx="330491"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23" name="组合 77"/>
          <p:cNvGrpSpPr/>
          <p:nvPr/>
        </p:nvGrpSpPr>
        <p:grpSpPr>
          <a:xfrm>
            <a:off x="5075238" y="1309688"/>
            <a:ext cx="3011487" cy="992187"/>
            <a:chOff x="601663" y="2340706"/>
            <a:chExt cx="2765442" cy="912082"/>
          </a:xfrm>
        </p:grpSpPr>
        <p:sp>
          <p:nvSpPr>
            <p:cNvPr id="79" name="Rounded Rectangle 58"/>
            <p:cNvSpPr/>
            <p:nvPr/>
          </p:nvSpPr>
          <p:spPr bwMode="auto">
            <a:xfrm>
              <a:off x="1331126" y="3164048"/>
              <a:ext cx="1704412" cy="793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80" name="Rounded Rectangle 59"/>
            <p:cNvSpPr/>
            <p:nvPr/>
          </p:nvSpPr>
          <p:spPr bwMode="auto">
            <a:xfrm>
              <a:off x="1239838" y="316408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26" name="文本框 1">
              <a:hlinkClick r:id="rId2" action="ppaction://hlinksldjump"/>
            </p:cNvPr>
            <p:cNvSpPr txBox="1"/>
            <p:nvPr/>
          </p:nvSpPr>
          <p:spPr>
            <a:xfrm>
              <a:off x="999006" y="2340706"/>
              <a:ext cx="2368099" cy="310885"/>
            </a:xfrm>
            <a:prstGeom prst="rect">
              <a:avLst/>
            </a:prstGeom>
            <a:noFill/>
            <a:ln w="9525">
              <a:noFill/>
            </a:ln>
          </p:spPr>
          <p:txBody>
            <a:bodyPr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27" name="组合 81"/>
            <p:cNvGrpSpPr/>
            <p:nvPr/>
          </p:nvGrpSpPr>
          <p:grpSpPr>
            <a:xfrm>
              <a:off x="601663" y="2819400"/>
              <a:ext cx="396875" cy="433388"/>
              <a:chOff x="601663" y="2819400"/>
              <a:chExt cx="396875" cy="433388"/>
            </a:xfrm>
          </p:grpSpPr>
          <p:grpSp>
            <p:nvGrpSpPr>
              <p:cNvPr id="25628" name="Group 56"/>
              <p:cNvGrpSpPr/>
              <p:nvPr/>
            </p:nvGrpSpPr>
            <p:grpSpPr>
              <a:xfrm>
                <a:off x="601663" y="2819400"/>
                <a:ext cx="396496" cy="424492"/>
                <a:chOff x="956895" y="3589879"/>
                <a:chExt cx="863797" cy="792643"/>
              </a:xfrm>
            </p:grpSpPr>
            <p:sp>
              <p:nvSpPr>
                <p:cNvPr id="86"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7"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84" name="Rectangle 60"/>
              <p:cNvSpPr/>
              <p:nvPr/>
            </p:nvSpPr>
            <p:spPr bwMode="auto">
              <a:xfrm>
                <a:off x="601663" y="2828925"/>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4</a:t>
                </a:r>
                <a:endParaRPr lang="en-US" altLang="zh-CN" b="1" strike="noStrike" noProof="1" dirty="0">
                  <a:solidFill>
                    <a:schemeClr val="bg1"/>
                  </a:solidFill>
                  <a:latin typeface="+mj-lt"/>
                  <a:ea typeface="黑体" panose="02010609060101010101" pitchFamily="49" charset="-122"/>
                </a:endParaRPr>
              </a:p>
            </p:txBody>
          </p:sp>
          <p:sp>
            <p:nvSpPr>
              <p:cNvPr id="85"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33" name="组合 87"/>
          <p:cNvGrpSpPr/>
          <p:nvPr/>
        </p:nvGrpSpPr>
        <p:grpSpPr>
          <a:xfrm>
            <a:off x="758825" y="4017963"/>
            <a:ext cx="3392488" cy="466725"/>
            <a:chOff x="601663" y="3490913"/>
            <a:chExt cx="3114304" cy="428493"/>
          </a:xfrm>
        </p:grpSpPr>
        <p:sp>
          <p:nvSpPr>
            <p:cNvPr id="89" name="Rounded Rectangle 58"/>
            <p:cNvSpPr/>
            <p:nvPr/>
          </p:nvSpPr>
          <p:spPr bwMode="auto">
            <a:xfrm>
              <a:off x="1255713" y="3833813"/>
              <a:ext cx="1322387" cy="69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90" name="Rounded Rectangle 59"/>
            <p:cNvSpPr/>
            <p:nvPr/>
          </p:nvSpPr>
          <p:spPr bwMode="auto">
            <a:xfrm>
              <a:off x="1239838" y="38338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36" name="文本框 1">
              <a:hlinkClick r:id="rId2" action="ppaction://hlinksldjump"/>
            </p:cNvPr>
            <p:cNvSpPr txBox="1"/>
            <p:nvPr/>
          </p:nvSpPr>
          <p:spPr>
            <a:xfrm>
              <a:off x="1239741" y="3593116"/>
              <a:ext cx="2476226" cy="310885"/>
            </a:xfrm>
            <a:prstGeom prst="rect">
              <a:avLst/>
            </a:prstGeom>
            <a:noFill/>
            <a:ln w="9525">
              <a:noFill/>
            </a:ln>
          </p:spPr>
          <p:txBody>
            <a:bodyPr wrap="square"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37" name="Group 56"/>
            <p:cNvGrpSpPr/>
            <p:nvPr/>
          </p:nvGrpSpPr>
          <p:grpSpPr>
            <a:xfrm>
              <a:off x="605161" y="3497131"/>
              <a:ext cx="396875" cy="422274"/>
              <a:chOff x="964518" y="3619385"/>
              <a:chExt cx="864754" cy="791404"/>
            </a:xfrm>
          </p:grpSpPr>
          <p:sp>
            <p:nvSpPr>
              <p:cNvPr id="95" name="Rectangle 60"/>
              <p:cNvSpPr/>
              <p:nvPr/>
            </p:nvSpPr>
            <p:spPr>
              <a:xfrm>
                <a:off x="964518" y="3619385"/>
                <a:ext cx="864754"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96"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3" name="Rectangle 60"/>
            <p:cNvSpPr/>
            <p:nvPr/>
          </p:nvSpPr>
          <p:spPr bwMode="auto">
            <a:xfrm>
              <a:off x="601663" y="3490913"/>
              <a:ext cx="396875" cy="422275"/>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3</a:t>
              </a:r>
              <a:endParaRPr lang="en-US" altLang="zh-CN" b="1" strike="noStrike" noProof="1" dirty="0">
                <a:solidFill>
                  <a:schemeClr val="bg1"/>
                </a:solidFill>
                <a:latin typeface="+mj-lt"/>
                <a:ea typeface="黑体" panose="02010609060101010101" pitchFamily="49" charset="-122"/>
              </a:endParaRPr>
            </a:p>
          </p:txBody>
        </p:sp>
        <p:sp>
          <p:nvSpPr>
            <p:cNvPr id="94" name="Rounded Rectangle 61"/>
            <p:cNvSpPr/>
            <p:nvPr/>
          </p:nvSpPr>
          <p:spPr bwMode="auto">
            <a:xfrm>
              <a:off x="638607" y="3833448"/>
              <a:ext cx="33044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2" name="文本框 1">
            <a:hlinkClick r:id="rId2" action="ppaction://hlinksldjump"/>
          </p:cNvPr>
          <p:cNvSpPr txBox="1"/>
          <p:nvPr/>
        </p:nvSpPr>
        <p:spPr>
          <a:xfrm>
            <a:off x="5770563" y="1179513"/>
            <a:ext cx="3248025" cy="301625"/>
          </a:xfrm>
          <a:prstGeom prst="rect">
            <a:avLst/>
          </a:prstGeom>
          <a:noFill/>
          <a:ln w="9525">
            <a:noFill/>
          </a:ln>
        </p:spPr>
        <p:txBody>
          <a:bodyPr wrap="square" anchor="t" anchorCtr="0">
            <a:spAutoFit/>
          </a:bodyPr>
          <a:p>
            <a:pPr>
              <a:lnSpc>
                <a:spcPct val="85000"/>
              </a:lnSpc>
            </a:pPr>
            <a:endParaRPr lang="en-US" altLang="zh-CN" sz="1600" b="1" dirty="0">
              <a:latin typeface="黑体" panose="02010609060101010101" pitchFamily="49" charset="-122"/>
              <a:ea typeface="黑体" panose="02010609060101010101" pitchFamily="49" charset="-122"/>
            </a:endParaRPr>
          </a:p>
        </p:txBody>
      </p:sp>
      <p:grpSp>
        <p:nvGrpSpPr>
          <p:cNvPr id="111" name="组合 110"/>
          <p:cNvGrpSpPr/>
          <p:nvPr/>
        </p:nvGrpSpPr>
        <p:grpSpPr>
          <a:xfrm>
            <a:off x="5190627" y="1463797"/>
            <a:ext cx="360753" cy="48757"/>
            <a:chOff x="637832" y="3166541"/>
            <a:chExt cx="331272" cy="44772"/>
          </a:xfrm>
        </p:grpSpPr>
        <p:sp>
          <p:nvSpPr>
            <p:cNvPr id="116" name="Rounded Rectangle 61"/>
            <p:cNvSpPr/>
            <p:nvPr/>
          </p:nvSpPr>
          <p:spPr>
            <a:xfrm>
              <a:off x="637832" y="3166541"/>
              <a:ext cx="330491" cy="38559"/>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114"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4" name="文本框 1">
            <a:hlinkClick r:id="rId2" action="ppaction://hlinksldjump"/>
          </p:cNvPr>
          <p:cNvSpPr txBox="1"/>
          <p:nvPr/>
        </p:nvSpPr>
        <p:spPr>
          <a:xfrm>
            <a:off x="1338263" y="2884488"/>
            <a:ext cx="327342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贷款还款方式</a:t>
            </a:r>
            <a:endParaRPr lang="zh-CN" altLang="en-US" b="1" dirty="0">
              <a:latin typeface="黑体" panose="02010609060101010101" pitchFamily="49" charset="-122"/>
              <a:ea typeface="黑体" panose="02010609060101010101" pitchFamily="49" charset="-122"/>
            </a:endParaRPr>
          </a:p>
        </p:txBody>
      </p:sp>
      <p:sp>
        <p:nvSpPr>
          <p:cNvPr id="25645" name="文本框 1">
            <a:hlinkClick r:id="rId2" action="ppaction://hlinksldjump"/>
          </p:cNvPr>
          <p:cNvSpPr txBox="1"/>
          <p:nvPr/>
        </p:nvSpPr>
        <p:spPr>
          <a:xfrm>
            <a:off x="1338580" y="1843405"/>
            <a:ext cx="2330450" cy="365760"/>
          </a:xfrm>
          <a:prstGeom prst="rect">
            <a:avLst/>
          </a:prstGeom>
          <a:noFill/>
          <a:ln w="9525">
            <a:noFill/>
          </a:ln>
        </p:spPr>
        <p:txBody>
          <a:bodyPr wrap="square" anchor="t" anchorCtr="0">
            <a:spAutoFit/>
          </a:bodyPr>
          <a:p>
            <a:r>
              <a:rPr lang="en-US" altLang="zh-CN" b="1" dirty="0">
                <a:latin typeface="黑体" panose="02010609060101010101" pitchFamily="49" charset="-122"/>
                <a:ea typeface="黑体" panose="02010609060101010101" pitchFamily="49" charset="-122"/>
              </a:rPr>
              <a:t>2024</a:t>
            </a:r>
            <a:r>
              <a:rPr lang="zh-CN" altLang="en-US" b="1" dirty="0">
                <a:latin typeface="黑体" panose="02010609060101010101" pitchFamily="49" charset="-122"/>
                <a:ea typeface="黑体" panose="02010609060101010101" pitchFamily="49" charset="-122"/>
              </a:rPr>
              <a:t>年贴息政策解读</a:t>
            </a:r>
            <a:endParaRPr lang="zh-CN" altLang="en-US" b="1" dirty="0">
              <a:latin typeface="黑体" panose="02010609060101010101" pitchFamily="49" charset="-122"/>
              <a:ea typeface="黑体" panose="02010609060101010101" pitchFamily="49" charset="-122"/>
            </a:endParaRPr>
          </a:p>
        </p:txBody>
      </p:sp>
      <p:sp>
        <p:nvSpPr>
          <p:cNvPr id="25646" name="文本框 1">
            <a:hlinkClick r:id="rId2" action="ppaction://hlinksldjump"/>
          </p:cNvPr>
          <p:cNvSpPr txBox="1"/>
          <p:nvPr/>
        </p:nvSpPr>
        <p:spPr>
          <a:xfrm>
            <a:off x="1338263" y="3987800"/>
            <a:ext cx="2597150"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提前还款</a:t>
            </a:r>
            <a:endParaRPr lang="zh-CN" altLang="en-US" b="1" dirty="0">
              <a:latin typeface="黑体" panose="02010609060101010101" pitchFamily="49" charset="-122"/>
              <a:ea typeface="黑体" panose="02010609060101010101" pitchFamily="49" charset="-122"/>
            </a:endParaRPr>
          </a:p>
        </p:txBody>
      </p:sp>
      <p:grpSp>
        <p:nvGrpSpPr>
          <p:cNvPr id="25647" name="组合 106"/>
          <p:cNvGrpSpPr/>
          <p:nvPr/>
        </p:nvGrpSpPr>
        <p:grpSpPr>
          <a:xfrm>
            <a:off x="5080000" y="2903538"/>
            <a:ext cx="2608263" cy="458787"/>
            <a:chOff x="601663" y="2819012"/>
            <a:chExt cx="2409151" cy="424880"/>
          </a:xfrm>
        </p:grpSpPr>
        <p:sp>
          <p:nvSpPr>
            <p:cNvPr id="117"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118"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50" name="组合 119"/>
            <p:cNvGrpSpPr/>
            <p:nvPr/>
          </p:nvGrpSpPr>
          <p:grpSpPr>
            <a:xfrm>
              <a:off x="601663" y="2819012"/>
              <a:ext cx="396875" cy="424880"/>
              <a:chOff x="601663" y="2819012"/>
              <a:chExt cx="396875" cy="424880"/>
            </a:xfrm>
          </p:grpSpPr>
          <p:grpSp>
            <p:nvGrpSpPr>
              <p:cNvPr id="25651" name="Group 56"/>
              <p:cNvGrpSpPr/>
              <p:nvPr/>
            </p:nvGrpSpPr>
            <p:grpSpPr>
              <a:xfrm>
                <a:off x="601663" y="2819400"/>
                <a:ext cx="396496" cy="424492"/>
                <a:chOff x="956895" y="3589879"/>
                <a:chExt cx="863797" cy="792643"/>
              </a:xfrm>
            </p:grpSpPr>
            <p:sp>
              <p:nvSpPr>
                <p:cNvPr id="124"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125"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122"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5</a:t>
                </a:r>
                <a:endParaRPr lang="en-US" altLang="zh-CN" b="1" strike="noStrike" noProof="1" dirty="0">
                  <a:solidFill>
                    <a:schemeClr val="bg1"/>
                  </a:solidFill>
                  <a:latin typeface="+mj-lt"/>
                  <a:ea typeface="黑体" panose="02010609060101010101" pitchFamily="49" charset="-122"/>
                </a:endParaRPr>
              </a:p>
            </p:txBody>
          </p:sp>
          <p:sp>
            <p:nvSpPr>
              <p:cNvPr id="123"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25656" name="文本框 1">
            <a:hlinkClick r:id="rId2" action="ppaction://hlinksldjump"/>
          </p:cNvPr>
          <p:cNvSpPr txBox="1"/>
          <p:nvPr/>
        </p:nvSpPr>
        <p:spPr>
          <a:xfrm>
            <a:off x="5700713" y="1839913"/>
            <a:ext cx="211137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正常还款</a:t>
            </a:r>
            <a:endParaRPr lang="zh-CN" altLang="en-US" b="1" dirty="0">
              <a:latin typeface="黑体" panose="02010609060101010101" pitchFamily="49" charset="-122"/>
              <a:ea typeface="黑体" panose="02010609060101010101" pitchFamily="49" charset="-122"/>
            </a:endParaRPr>
          </a:p>
        </p:txBody>
      </p:sp>
      <p:grpSp>
        <p:nvGrpSpPr>
          <p:cNvPr id="2" name="组合 106"/>
          <p:cNvGrpSpPr/>
          <p:nvPr/>
        </p:nvGrpSpPr>
        <p:grpSpPr>
          <a:xfrm>
            <a:off x="5080000" y="4009073"/>
            <a:ext cx="2608263" cy="458787"/>
            <a:chOff x="601663" y="2819012"/>
            <a:chExt cx="2409151" cy="424880"/>
          </a:xfrm>
        </p:grpSpPr>
        <p:sp>
          <p:nvSpPr>
            <p:cNvPr id="3"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5" name="组合 119"/>
            <p:cNvGrpSpPr/>
            <p:nvPr/>
          </p:nvGrpSpPr>
          <p:grpSpPr>
            <a:xfrm>
              <a:off x="601663" y="2819012"/>
              <a:ext cx="396875" cy="424880"/>
              <a:chOff x="601663" y="2819012"/>
              <a:chExt cx="396875" cy="424880"/>
            </a:xfrm>
          </p:grpSpPr>
          <p:grpSp>
            <p:nvGrpSpPr>
              <p:cNvPr id="6" name="Group 56"/>
              <p:cNvGrpSpPr/>
              <p:nvPr/>
            </p:nvGrpSpPr>
            <p:grpSpPr>
              <a:xfrm>
                <a:off x="601663" y="2819400"/>
                <a:ext cx="396496" cy="424492"/>
                <a:chOff x="956895" y="3589879"/>
                <a:chExt cx="863797" cy="792643"/>
              </a:xfrm>
            </p:grpSpPr>
            <p:sp>
              <p:nvSpPr>
                <p:cNvPr id="7"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6</a:t>
                </a:r>
                <a:endParaRPr lang="en-US" altLang="zh-CN" b="1" strike="noStrike" noProof="1" dirty="0">
                  <a:solidFill>
                    <a:schemeClr val="bg1"/>
                  </a:solidFill>
                  <a:latin typeface="+mj-lt"/>
                  <a:ea typeface="黑体" panose="02010609060101010101" pitchFamily="49" charset="-122"/>
                </a:endParaRPr>
              </a:p>
            </p:txBody>
          </p:sp>
          <p:sp>
            <p:nvSpPr>
              <p:cNvPr id="10"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11" name="文本框 1">
            <a:hlinkClick r:id="rId2" action="ppaction://hlinksldjump"/>
          </p:cNvPr>
          <p:cNvSpPr txBox="1"/>
          <p:nvPr/>
        </p:nvSpPr>
        <p:spPr>
          <a:xfrm>
            <a:off x="5700713" y="410146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其他说明</a:t>
            </a:r>
            <a:endParaRPr lang="zh-CN" altLang="en-US" b="1" dirty="0">
              <a:latin typeface="黑体" panose="02010609060101010101" pitchFamily="49" charset="-122"/>
              <a:ea typeface="黑体" panose="02010609060101010101" pitchFamily="49"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p:nvPr>
        </p:nvSpPr>
        <p:spPr>
          <a:xfrm>
            <a:off x="541020" y="1574800"/>
            <a:ext cx="8431530" cy="4624705"/>
          </a:xfrm>
          <a:noFill/>
          <a:ln>
            <a:noFill/>
          </a:ln>
        </p:spPr>
        <p:txBody>
          <a:bodyPr anchor="t" anchorCtr="0"/>
          <a:p>
            <a:pPr algn="ctr"/>
            <a:r>
              <a:rPr lang="zh-CN" altLang="en-US" sz="2000" b="1" dirty="0">
                <a:latin typeface="黑体" panose="02010609060101010101" pitchFamily="49" charset="-122"/>
                <a:ea typeface="黑体" panose="02010609060101010101" pitchFamily="49" charset="-122"/>
                <a:sym typeface="宋体" panose="02010600030101010101" pitchFamily="2" charset="-122"/>
              </a:rPr>
              <a:t>手机银行操作毕业确认</a:t>
            </a:r>
            <a:br>
              <a:rPr lang="zh-CN" altLang="en-US" sz="2000" b="1" dirty="0">
                <a:latin typeface="仿宋_GB2312" panose="02010609030101010101" charset="-122"/>
                <a:ea typeface="仿宋_GB2312" panose="02010609030101010101" charset="-122"/>
              </a:rPr>
            </a:br>
            <a:r>
              <a:rPr lang="zh-CN" altLang="en-US" sz="2000" b="1" dirty="0">
                <a:latin typeface="仿宋_GB2312" panose="02010609030101010101" charset="-122"/>
                <a:ea typeface="仿宋_GB2312" panose="02010609030101010101" charset="-122"/>
              </a:rPr>
              <a:t>       </a:t>
            </a:r>
            <a:br>
              <a:rPr lang="zh-CN" altLang="en-US" sz="2000" b="1" dirty="0">
                <a:latin typeface="仿宋_GB2312" panose="02010609030101010101" charset="-122"/>
                <a:ea typeface="仿宋_GB2312" panose="02010609030101010101" charset="-122"/>
              </a:rPr>
            </a:br>
            <a:br>
              <a:rPr lang="zh-CN" altLang="en-US" sz="2000" b="1" dirty="0">
                <a:latin typeface="仿宋_GB2312" panose="02010609030101010101" charset="-122"/>
                <a:ea typeface="仿宋_GB2312" panose="02010609030101010101" charset="-122"/>
              </a:rPr>
            </a:br>
            <a:endParaRPr lang="zh-CN" altLang="en-US" sz="2000">
              <a:latin typeface="仿宋_GB2312" panose="02010609030101010101" charset="-122"/>
              <a:ea typeface="仿宋_GB2312" panose="02010609030101010101" charset="-122"/>
            </a:endParaRPr>
          </a:p>
        </p:txBody>
      </p:sp>
      <p:sp>
        <p:nvSpPr>
          <p:cNvPr id="8193" name="矩形 2"/>
          <p:cNvSpPr/>
          <p:nvPr/>
        </p:nvSpPr>
        <p:spPr>
          <a:xfrm>
            <a:off x="536575" y="111125"/>
            <a:ext cx="8366125" cy="731838"/>
          </a:xfrm>
          <a:prstGeom prst="rect">
            <a:avLst/>
          </a:prstGeom>
          <a:noFill/>
          <a:ln w="9525">
            <a:noFill/>
          </a:ln>
        </p:spPr>
        <p:txBody>
          <a:bodyPr wrap="square" anchor="t">
            <a:spAutoFit/>
          </a:bodyPr>
          <a:p>
            <a:pPr lvl="0" indent="0" eaLnBrk="0" fontAlgn="base" hangingPunct="0">
              <a:lnSpc>
                <a:spcPct val="150000"/>
              </a:lnSpc>
              <a:buClr>
                <a:srgbClr val="C00000"/>
              </a:buClr>
              <a:buFont typeface="Wingdings" panose="05000000000000000000" pitchFamily="2" charset="2"/>
              <a:buNone/>
            </a:pPr>
            <a:endParaRPr lang="zh-CN" altLang="en-US" sz="2800" strike="noStrike" noProof="1" dirty="0">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latin typeface="微软雅黑" panose="020B0503020204020204" pitchFamily="34" charset="-122"/>
              <a:ea typeface="微软雅黑" panose="020B0503020204020204" pitchFamily="34" charset="-122"/>
              <a:cs typeface="+mn-ea"/>
              <a:sym typeface="华文楷体" panose="0201060004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正常还款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pic>
        <p:nvPicPr>
          <p:cNvPr id="5" name="图片 4"/>
          <p:cNvPicPr>
            <a:picLocks noChangeAspect="1"/>
          </p:cNvPicPr>
          <p:nvPr/>
        </p:nvPicPr>
        <p:blipFill>
          <a:blip r:embed="rId1"/>
          <a:stretch>
            <a:fillRect/>
          </a:stretch>
        </p:blipFill>
        <p:spPr>
          <a:xfrm>
            <a:off x="1445260" y="1988820"/>
            <a:ext cx="6567170" cy="42767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20100624-3inner.jpg"/>
          <p:cNvPicPr>
            <a:picLocks noChangeAspect="1"/>
          </p:cNvPicPr>
          <p:nvPr/>
        </p:nvPicPr>
        <p:blipFill>
          <a:blip r:embed="rId1"/>
          <a:stretch>
            <a:fillRect/>
          </a:stretch>
        </p:blipFill>
        <p:spPr>
          <a:xfrm>
            <a:off x="-31750" y="-104775"/>
            <a:ext cx="9144000" cy="6858000"/>
          </a:xfrm>
          <a:prstGeom prst="rect">
            <a:avLst/>
          </a:prstGeom>
          <a:noFill/>
          <a:ln w="9525">
            <a:noFill/>
          </a:ln>
        </p:spPr>
      </p:pic>
      <p:sp>
        <p:nvSpPr>
          <p:cNvPr id="168" name="标题 1"/>
          <p:cNvSpPr txBox="1"/>
          <p:nvPr/>
        </p:nvSpPr>
        <p:spPr bwMode="auto">
          <a:xfrm>
            <a:off x="-30830" y="535916"/>
            <a:ext cx="1500198" cy="64294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dk1"/>
          </a:lnRef>
          <a:fillRef idx="2">
            <a:schemeClr val="dk1"/>
          </a:fillRef>
          <a:effectRef idx="1">
            <a:schemeClr val="dk1"/>
          </a:effectRef>
          <a:fontRef idx="minor">
            <a:schemeClr val="dk1"/>
          </a:fontRef>
        </p:style>
        <p:txBody>
          <a:bodyPr anchor="ctr"/>
          <a:lstStyle/>
          <a:p>
            <a:pPr indent="381000" fontAlgn="auto">
              <a:spcBef>
                <a:spcPts val="0"/>
              </a:spcBef>
              <a:spcAft>
                <a:spcPts val="0"/>
              </a:spcAft>
              <a:defRPr/>
            </a:pPr>
            <a:r>
              <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rPr>
              <a:t>目录</a:t>
            </a:r>
            <a:endPar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69" name="同侧圆角矩形 168"/>
          <p:cNvSpPr/>
          <p:nvPr/>
        </p:nvSpPr>
        <p:spPr>
          <a:xfrm rot="5400000">
            <a:off x="-71437" y="714375"/>
            <a:ext cx="428625" cy="28575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eaLnBrk="1" fontAlgn="base" hangingPunct="1">
              <a:defRPr/>
            </a:pPr>
            <a:endParaRPr lang="zh-CN" altLang="en-US" strike="noStrike" noProof="1">
              <a:solidFill>
                <a:prstClr val="white"/>
              </a:solidFill>
            </a:endParaRPr>
          </a:p>
        </p:txBody>
      </p:sp>
      <p:sp>
        <p:nvSpPr>
          <p:cNvPr id="25604" name="文本框 1">
            <a:hlinkClick r:id="rId2" action="ppaction://hlinksldjump"/>
          </p:cNvPr>
          <p:cNvSpPr txBox="1"/>
          <p:nvPr/>
        </p:nvSpPr>
        <p:spPr>
          <a:xfrm>
            <a:off x="5700713" y="290512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继续贴息</a:t>
            </a:r>
            <a:endParaRPr lang="zh-CN" altLang="en-US" b="1" dirty="0">
              <a:latin typeface="黑体" panose="02010609060101010101" pitchFamily="49" charset="-122"/>
              <a:ea typeface="黑体" panose="02010609060101010101" pitchFamily="49" charset="-122"/>
            </a:endParaRPr>
          </a:p>
        </p:txBody>
      </p:sp>
      <p:sp>
        <p:nvSpPr>
          <p:cNvPr id="39" name="Rounded Rectangle 61"/>
          <p:cNvSpPr/>
          <p:nvPr/>
        </p:nvSpPr>
        <p:spPr bwMode="auto">
          <a:xfrm>
            <a:off x="795803" y="1515900"/>
            <a:ext cx="359801" cy="41836"/>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43" name="Rounded Rectangle 58"/>
          <p:cNvSpPr/>
          <p:nvPr/>
        </p:nvSpPr>
        <p:spPr bwMode="auto">
          <a:xfrm>
            <a:off x="1470025" y="2249488"/>
            <a:ext cx="1457325" cy="762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4" name="Rounded Rectangle 59"/>
          <p:cNvSpPr/>
          <p:nvPr/>
        </p:nvSpPr>
        <p:spPr bwMode="auto">
          <a:xfrm>
            <a:off x="1450975" y="2247900"/>
            <a:ext cx="339725" cy="762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08" name="组合 3"/>
          <p:cNvGrpSpPr/>
          <p:nvPr/>
        </p:nvGrpSpPr>
        <p:grpSpPr>
          <a:xfrm>
            <a:off x="755650" y="1863725"/>
            <a:ext cx="431800" cy="469900"/>
            <a:chOff x="601663" y="1497013"/>
            <a:chExt cx="396875" cy="431800"/>
          </a:xfrm>
          <a:solidFill>
            <a:schemeClr val="bg1">
              <a:lumMod val="85000"/>
            </a:schemeClr>
          </a:solidFill>
        </p:grpSpPr>
        <p:grpSp>
          <p:nvGrpSpPr>
            <p:cNvPr id="25609" name="Group 56"/>
            <p:cNvGrpSpPr/>
            <p:nvPr/>
          </p:nvGrpSpPr>
          <p:grpSpPr>
            <a:xfrm>
              <a:off x="601663" y="1497013"/>
              <a:ext cx="396519" cy="422936"/>
              <a:chOff x="956895" y="3589879"/>
              <a:chExt cx="863797" cy="792643"/>
            </a:xfrm>
            <a:grpFill/>
          </p:grpSpPr>
          <p:sp>
            <p:nvSpPr>
              <p:cNvPr id="49" name="Rectangle 60"/>
              <p:cNvSpPr/>
              <p:nvPr/>
            </p:nvSpPr>
            <p:spPr>
              <a:xfrm>
                <a:off x="956895" y="3589879"/>
                <a:ext cx="864573" cy="791404"/>
              </a:xfrm>
              <a:prstGeom prst="rect">
                <a:avLst/>
              </a:prstGeom>
              <a:grpFill/>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0" name="Rounded Rectangle 61"/>
              <p:cNvSpPr/>
              <p:nvPr/>
            </p:nvSpPr>
            <p:spPr>
              <a:xfrm>
                <a:off x="1035692" y="4238087"/>
                <a:ext cx="720001" cy="72000"/>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47" name="Rectangle 60"/>
            <p:cNvSpPr/>
            <p:nvPr/>
          </p:nvSpPr>
          <p:spPr bwMode="auto">
            <a:xfrm>
              <a:off x="601663" y="1506538"/>
              <a:ext cx="396875" cy="422275"/>
            </a:xfrm>
            <a:prstGeom prst="rect">
              <a:avLst/>
            </a:prstGeom>
            <a:grp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48" name="Rounded Rectangle 61"/>
            <p:cNvSpPr/>
            <p:nvPr/>
          </p:nvSpPr>
          <p:spPr bwMode="auto">
            <a:xfrm>
              <a:off x="638615" y="1849073"/>
              <a:ext cx="330510" cy="38417"/>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nvGrpSpPr>
          <p:cNvPr id="25614" name="组合 9"/>
          <p:cNvGrpSpPr/>
          <p:nvPr/>
        </p:nvGrpSpPr>
        <p:grpSpPr>
          <a:xfrm>
            <a:off x="755650" y="2905125"/>
            <a:ext cx="2171700" cy="469900"/>
            <a:chOff x="601663" y="2159000"/>
            <a:chExt cx="1994215" cy="431800"/>
          </a:xfrm>
        </p:grpSpPr>
        <p:sp>
          <p:nvSpPr>
            <p:cNvPr id="52" name="Rounded Rectangle 58"/>
            <p:cNvSpPr/>
            <p:nvPr/>
          </p:nvSpPr>
          <p:spPr bwMode="auto">
            <a:xfrm>
              <a:off x="1257072" y="2511196"/>
              <a:ext cx="1338806" cy="699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53" name="Rounded Rectangle 59"/>
            <p:cNvSpPr/>
            <p:nvPr/>
          </p:nvSpPr>
          <p:spPr bwMode="auto">
            <a:xfrm>
              <a:off x="1239838" y="2511425"/>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17" name="组合 5"/>
            <p:cNvGrpSpPr/>
            <p:nvPr/>
          </p:nvGrpSpPr>
          <p:grpSpPr>
            <a:xfrm>
              <a:off x="601663" y="2159000"/>
              <a:ext cx="396875" cy="431800"/>
              <a:chOff x="601663" y="2159000"/>
              <a:chExt cx="396875" cy="431800"/>
            </a:xfrm>
          </p:grpSpPr>
          <p:grpSp>
            <p:nvGrpSpPr>
              <p:cNvPr id="25618" name="Group 56"/>
              <p:cNvGrpSpPr/>
              <p:nvPr/>
            </p:nvGrpSpPr>
            <p:grpSpPr>
              <a:xfrm>
                <a:off x="601663" y="2159000"/>
                <a:ext cx="396496" cy="422936"/>
                <a:chOff x="956895" y="3589879"/>
                <a:chExt cx="863797" cy="792643"/>
              </a:xfrm>
            </p:grpSpPr>
            <p:sp>
              <p:nvSpPr>
                <p:cNvPr id="58" name="Rectangle 60"/>
                <p:cNvSpPr/>
                <p:nvPr/>
              </p:nvSpPr>
              <p:spPr>
                <a:xfrm>
                  <a:off x="956895" y="3589879"/>
                  <a:ext cx="86462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9"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56" name="Rectangle 60"/>
              <p:cNvSpPr/>
              <p:nvPr/>
            </p:nvSpPr>
            <p:spPr bwMode="auto">
              <a:xfrm>
                <a:off x="601663" y="2168525"/>
                <a:ext cx="396875" cy="4222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2</a:t>
                </a:r>
                <a:endParaRPr lang="zh-CN" altLang="en-US" b="1" strike="noStrike" noProof="1" dirty="0">
                  <a:solidFill>
                    <a:schemeClr val="bg1"/>
                  </a:solidFill>
                  <a:latin typeface="+mj-lt"/>
                  <a:ea typeface="黑体" panose="02010609060101010101" pitchFamily="49" charset="-122"/>
                </a:endParaRPr>
              </a:p>
            </p:txBody>
          </p:sp>
          <p:sp>
            <p:nvSpPr>
              <p:cNvPr id="57" name="Rounded Rectangle 61"/>
              <p:cNvSpPr/>
              <p:nvPr/>
            </p:nvSpPr>
            <p:spPr bwMode="auto">
              <a:xfrm>
                <a:off x="638613" y="2511060"/>
                <a:ext cx="330491"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23" name="组合 77"/>
          <p:cNvGrpSpPr/>
          <p:nvPr/>
        </p:nvGrpSpPr>
        <p:grpSpPr>
          <a:xfrm>
            <a:off x="5075238" y="1309688"/>
            <a:ext cx="3011487" cy="992187"/>
            <a:chOff x="601663" y="2340706"/>
            <a:chExt cx="2765442" cy="912082"/>
          </a:xfrm>
        </p:grpSpPr>
        <p:sp>
          <p:nvSpPr>
            <p:cNvPr id="79" name="Rounded Rectangle 58"/>
            <p:cNvSpPr/>
            <p:nvPr/>
          </p:nvSpPr>
          <p:spPr bwMode="auto">
            <a:xfrm>
              <a:off x="1331126" y="3164048"/>
              <a:ext cx="1704412" cy="793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80" name="Rounded Rectangle 59"/>
            <p:cNvSpPr/>
            <p:nvPr/>
          </p:nvSpPr>
          <p:spPr bwMode="auto">
            <a:xfrm>
              <a:off x="1239838" y="316408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26" name="文本框 1">
              <a:hlinkClick r:id="rId2" action="ppaction://hlinksldjump"/>
            </p:cNvPr>
            <p:cNvSpPr txBox="1"/>
            <p:nvPr/>
          </p:nvSpPr>
          <p:spPr>
            <a:xfrm>
              <a:off x="999006" y="2340706"/>
              <a:ext cx="2368099" cy="310885"/>
            </a:xfrm>
            <a:prstGeom prst="rect">
              <a:avLst/>
            </a:prstGeom>
            <a:noFill/>
            <a:ln w="9525">
              <a:noFill/>
            </a:ln>
          </p:spPr>
          <p:txBody>
            <a:bodyPr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27" name="组合 81"/>
            <p:cNvGrpSpPr/>
            <p:nvPr/>
          </p:nvGrpSpPr>
          <p:grpSpPr>
            <a:xfrm>
              <a:off x="601663" y="2819400"/>
              <a:ext cx="396875" cy="433388"/>
              <a:chOff x="601663" y="2819400"/>
              <a:chExt cx="396875" cy="433388"/>
            </a:xfrm>
          </p:grpSpPr>
          <p:grpSp>
            <p:nvGrpSpPr>
              <p:cNvPr id="25628" name="Group 56"/>
              <p:cNvGrpSpPr/>
              <p:nvPr/>
            </p:nvGrpSpPr>
            <p:grpSpPr>
              <a:xfrm>
                <a:off x="601663" y="2819400"/>
                <a:ext cx="396496" cy="424492"/>
                <a:chOff x="956895" y="3589879"/>
                <a:chExt cx="863797" cy="792643"/>
              </a:xfrm>
            </p:grpSpPr>
            <p:sp>
              <p:nvSpPr>
                <p:cNvPr id="86"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7"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84" name="Rectangle 60"/>
              <p:cNvSpPr/>
              <p:nvPr/>
            </p:nvSpPr>
            <p:spPr bwMode="auto">
              <a:xfrm>
                <a:off x="601663" y="2828925"/>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4</a:t>
                </a:r>
                <a:endParaRPr lang="en-US" altLang="zh-CN" b="1" strike="noStrike" noProof="1" dirty="0">
                  <a:solidFill>
                    <a:schemeClr val="bg1"/>
                  </a:solidFill>
                  <a:latin typeface="+mj-lt"/>
                  <a:ea typeface="黑体" panose="02010609060101010101" pitchFamily="49" charset="-122"/>
                </a:endParaRPr>
              </a:p>
            </p:txBody>
          </p:sp>
          <p:sp>
            <p:nvSpPr>
              <p:cNvPr id="85"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33" name="组合 87"/>
          <p:cNvGrpSpPr/>
          <p:nvPr/>
        </p:nvGrpSpPr>
        <p:grpSpPr>
          <a:xfrm>
            <a:off x="758825" y="4017963"/>
            <a:ext cx="3392488" cy="466725"/>
            <a:chOff x="601663" y="3490913"/>
            <a:chExt cx="3114304" cy="428493"/>
          </a:xfrm>
        </p:grpSpPr>
        <p:sp>
          <p:nvSpPr>
            <p:cNvPr id="89" name="Rounded Rectangle 58"/>
            <p:cNvSpPr/>
            <p:nvPr/>
          </p:nvSpPr>
          <p:spPr bwMode="auto">
            <a:xfrm>
              <a:off x="1255713" y="3833813"/>
              <a:ext cx="1322387" cy="69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90" name="Rounded Rectangle 59"/>
            <p:cNvSpPr/>
            <p:nvPr/>
          </p:nvSpPr>
          <p:spPr bwMode="auto">
            <a:xfrm>
              <a:off x="1239838" y="38338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36" name="文本框 1">
              <a:hlinkClick r:id="rId2" action="ppaction://hlinksldjump"/>
            </p:cNvPr>
            <p:cNvSpPr txBox="1"/>
            <p:nvPr/>
          </p:nvSpPr>
          <p:spPr>
            <a:xfrm>
              <a:off x="1239741" y="3593116"/>
              <a:ext cx="2476226" cy="310885"/>
            </a:xfrm>
            <a:prstGeom prst="rect">
              <a:avLst/>
            </a:prstGeom>
            <a:noFill/>
            <a:ln w="9525">
              <a:noFill/>
            </a:ln>
          </p:spPr>
          <p:txBody>
            <a:bodyPr wrap="square"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37" name="Group 56"/>
            <p:cNvGrpSpPr/>
            <p:nvPr/>
          </p:nvGrpSpPr>
          <p:grpSpPr>
            <a:xfrm>
              <a:off x="605161" y="3497131"/>
              <a:ext cx="396875" cy="422274"/>
              <a:chOff x="964518" y="3619385"/>
              <a:chExt cx="864754" cy="791404"/>
            </a:xfrm>
          </p:grpSpPr>
          <p:sp>
            <p:nvSpPr>
              <p:cNvPr id="95" name="Rectangle 60"/>
              <p:cNvSpPr/>
              <p:nvPr/>
            </p:nvSpPr>
            <p:spPr>
              <a:xfrm>
                <a:off x="964518" y="3619385"/>
                <a:ext cx="864754"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96"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3" name="Rectangle 60"/>
            <p:cNvSpPr/>
            <p:nvPr/>
          </p:nvSpPr>
          <p:spPr bwMode="auto">
            <a:xfrm>
              <a:off x="601663" y="3490913"/>
              <a:ext cx="396875" cy="422275"/>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3</a:t>
              </a:r>
              <a:endParaRPr lang="en-US" altLang="zh-CN" b="1" strike="noStrike" noProof="1" dirty="0">
                <a:solidFill>
                  <a:schemeClr val="bg1"/>
                </a:solidFill>
                <a:latin typeface="+mj-lt"/>
                <a:ea typeface="黑体" panose="02010609060101010101" pitchFamily="49" charset="-122"/>
              </a:endParaRPr>
            </a:p>
          </p:txBody>
        </p:sp>
        <p:sp>
          <p:nvSpPr>
            <p:cNvPr id="94" name="Rounded Rectangle 61"/>
            <p:cNvSpPr/>
            <p:nvPr/>
          </p:nvSpPr>
          <p:spPr bwMode="auto">
            <a:xfrm>
              <a:off x="638607" y="3833448"/>
              <a:ext cx="33044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2" name="文本框 1">
            <a:hlinkClick r:id="rId2" action="ppaction://hlinksldjump"/>
          </p:cNvPr>
          <p:cNvSpPr txBox="1"/>
          <p:nvPr/>
        </p:nvSpPr>
        <p:spPr>
          <a:xfrm>
            <a:off x="5770563" y="1179513"/>
            <a:ext cx="3248025" cy="301625"/>
          </a:xfrm>
          <a:prstGeom prst="rect">
            <a:avLst/>
          </a:prstGeom>
          <a:noFill/>
          <a:ln w="9525">
            <a:noFill/>
          </a:ln>
        </p:spPr>
        <p:txBody>
          <a:bodyPr wrap="square" anchor="t" anchorCtr="0">
            <a:spAutoFit/>
          </a:bodyPr>
          <a:p>
            <a:pPr>
              <a:lnSpc>
                <a:spcPct val="85000"/>
              </a:lnSpc>
            </a:pPr>
            <a:endParaRPr lang="en-US" altLang="zh-CN" sz="1600" b="1" dirty="0">
              <a:latin typeface="黑体" panose="02010609060101010101" pitchFamily="49" charset="-122"/>
              <a:ea typeface="黑体" panose="02010609060101010101" pitchFamily="49" charset="-122"/>
            </a:endParaRPr>
          </a:p>
        </p:txBody>
      </p:sp>
      <p:grpSp>
        <p:nvGrpSpPr>
          <p:cNvPr id="111" name="组合 110"/>
          <p:cNvGrpSpPr/>
          <p:nvPr/>
        </p:nvGrpSpPr>
        <p:grpSpPr>
          <a:xfrm>
            <a:off x="5190627" y="1463797"/>
            <a:ext cx="360753" cy="48757"/>
            <a:chOff x="637832" y="3166541"/>
            <a:chExt cx="331272" cy="44772"/>
          </a:xfrm>
        </p:grpSpPr>
        <p:sp>
          <p:nvSpPr>
            <p:cNvPr id="116" name="Rounded Rectangle 61"/>
            <p:cNvSpPr/>
            <p:nvPr/>
          </p:nvSpPr>
          <p:spPr>
            <a:xfrm>
              <a:off x="637832" y="3166541"/>
              <a:ext cx="330491" cy="38559"/>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114"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4" name="文本框 1">
            <a:hlinkClick r:id="rId2" action="ppaction://hlinksldjump"/>
          </p:cNvPr>
          <p:cNvSpPr txBox="1"/>
          <p:nvPr/>
        </p:nvSpPr>
        <p:spPr>
          <a:xfrm>
            <a:off x="1338263" y="2884488"/>
            <a:ext cx="327342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贷款还款方式</a:t>
            </a:r>
            <a:endParaRPr lang="zh-CN" altLang="en-US" b="1" dirty="0">
              <a:latin typeface="黑体" panose="02010609060101010101" pitchFamily="49" charset="-122"/>
              <a:ea typeface="黑体" panose="02010609060101010101" pitchFamily="49" charset="-122"/>
            </a:endParaRPr>
          </a:p>
        </p:txBody>
      </p:sp>
      <p:sp>
        <p:nvSpPr>
          <p:cNvPr id="25645" name="文本框 1">
            <a:hlinkClick r:id="rId2" action="ppaction://hlinksldjump"/>
          </p:cNvPr>
          <p:cNvSpPr txBox="1"/>
          <p:nvPr/>
        </p:nvSpPr>
        <p:spPr>
          <a:xfrm>
            <a:off x="1338580" y="1843405"/>
            <a:ext cx="2330450" cy="368300"/>
          </a:xfrm>
          <a:prstGeom prst="rect">
            <a:avLst/>
          </a:prstGeom>
          <a:noFill/>
          <a:ln w="9525">
            <a:noFill/>
          </a:ln>
        </p:spPr>
        <p:txBody>
          <a:bodyPr wrap="square" anchor="t" anchorCtr="0">
            <a:spAutoFit/>
          </a:bodyPr>
          <a:p>
            <a:r>
              <a:rPr lang="en-US" altLang="zh-CN" b="1" dirty="0">
                <a:latin typeface="黑体" panose="02010609060101010101" pitchFamily="49" charset="-122"/>
                <a:ea typeface="黑体" panose="02010609060101010101" pitchFamily="49" charset="-122"/>
              </a:rPr>
              <a:t>2023</a:t>
            </a:r>
            <a:r>
              <a:rPr lang="zh-CN" altLang="en-US" b="1" dirty="0">
                <a:latin typeface="黑体" panose="02010609060101010101" pitchFamily="49" charset="-122"/>
                <a:ea typeface="黑体" panose="02010609060101010101" pitchFamily="49" charset="-122"/>
              </a:rPr>
              <a:t>年贴息政策解读</a:t>
            </a:r>
            <a:endParaRPr lang="zh-CN" altLang="en-US" b="1" dirty="0">
              <a:latin typeface="黑体" panose="02010609060101010101" pitchFamily="49" charset="-122"/>
              <a:ea typeface="黑体" panose="02010609060101010101" pitchFamily="49" charset="-122"/>
            </a:endParaRPr>
          </a:p>
        </p:txBody>
      </p:sp>
      <p:sp>
        <p:nvSpPr>
          <p:cNvPr id="25646" name="文本框 1">
            <a:hlinkClick r:id="rId2" action="ppaction://hlinksldjump"/>
          </p:cNvPr>
          <p:cNvSpPr txBox="1"/>
          <p:nvPr/>
        </p:nvSpPr>
        <p:spPr>
          <a:xfrm>
            <a:off x="1338263" y="3987800"/>
            <a:ext cx="2597150"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提前还款</a:t>
            </a:r>
            <a:endParaRPr lang="zh-CN" altLang="en-US" b="1" dirty="0">
              <a:latin typeface="黑体" panose="02010609060101010101" pitchFamily="49" charset="-122"/>
              <a:ea typeface="黑体" panose="02010609060101010101" pitchFamily="49" charset="-122"/>
            </a:endParaRPr>
          </a:p>
        </p:txBody>
      </p:sp>
      <p:grpSp>
        <p:nvGrpSpPr>
          <p:cNvPr id="25647" name="组合 106"/>
          <p:cNvGrpSpPr/>
          <p:nvPr/>
        </p:nvGrpSpPr>
        <p:grpSpPr>
          <a:xfrm>
            <a:off x="5080000" y="2903538"/>
            <a:ext cx="2608263" cy="458787"/>
            <a:chOff x="601663" y="2819012"/>
            <a:chExt cx="2409151" cy="424880"/>
          </a:xfrm>
        </p:grpSpPr>
        <p:sp>
          <p:nvSpPr>
            <p:cNvPr id="117"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118"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50" name="组合 119"/>
            <p:cNvGrpSpPr/>
            <p:nvPr/>
          </p:nvGrpSpPr>
          <p:grpSpPr>
            <a:xfrm>
              <a:off x="601663" y="2819012"/>
              <a:ext cx="396875" cy="424880"/>
              <a:chOff x="601663" y="2819012"/>
              <a:chExt cx="396875" cy="424880"/>
            </a:xfrm>
          </p:grpSpPr>
          <p:grpSp>
            <p:nvGrpSpPr>
              <p:cNvPr id="25651" name="Group 56"/>
              <p:cNvGrpSpPr/>
              <p:nvPr/>
            </p:nvGrpSpPr>
            <p:grpSpPr>
              <a:xfrm>
                <a:off x="601663" y="2819400"/>
                <a:ext cx="396496" cy="424492"/>
                <a:chOff x="956895" y="3589879"/>
                <a:chExt cx="863797" cy="792643"/>
              </a:xfrm>
            </p:grpSpPr>
            <p:sp>
              <p:nvSpPr>
                <p:cNvPr id="124"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125"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122" name="Rectangle 60"/>
              <p:cNvSpPr/>
              <p:nvPr/>
            </p:nvSpPr>
            <p:spPr bwMode="auto">
              <a:xfrm>
                <a:off x="601663" y="2819012"/>
                <a:ext cx="396875" cy="42386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5</a:t>
                </a:r>
                <a:endParaRPr lang="en-US" altLang="zh-CN" b="1" strike="noStrike" noProof="1" dirty="0">
                  <a:solidFill>
                    <a:schemeClr val="bg1"/>
                  </a:solidFill>
                  <a:latin typeface="+mj-lt"/>
                  <a:ea typeface="黑体" panose="02010609060101010101" pitchFamily="49" charset="-122"/>
                </a:endParaRPr>
              </a:p>
            </p:txBody>
          </p:sp>
          <p:sp>
            <p:nvSpPr>
              <p:cNvPr id="123"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25656" name="文本框 1">
            <a:hlinkClick r:id="rId2" action="ppaction://hlinksldjump"/>
          </p:cNvPr>
          <p:cNvSpPr txBox="1"/>
          <p:nvPr/>
        </p:nvSpPr>
        <p:spPr>
          <a:xfrm>
            <a:off x="5700713" y="1839913"/>
            <a:ext cx="211137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正常还款</a:t>
            </a:r>
            <a:endParaRPr lang="zh-CN" altLang="en-US" b="1" dirty="0">
              <a:latin typeface="黑体" panose="02010609060101010101" pitchFamily="49" charset="-122"/>
              <a:ea typeface="黑体" panose="02010609060101010101" pitchFamily="49" charset="-122"/>
            </a:endParaRPr>
          </a:p>
        </p:txBody>
      </p:sp>
      <p:grpSp>
        <p:nvGrpSpPr>
          <p:cNvPr id="2" name="组合 106"/>
          <p:cNvGrpSpPr/>
          <p:nvPr/>
        </p:nvGrpSpPr>
        <p:grpSpPr>
          <a:xfrm>
            <a:off x="5080000" y="4009073"/>
            <a:ext cx="2608263" cy="458787"/>
            <a:chOff x="601663" y="2819012"/>
            <a:chExt cx="2409151" cy="424880"/>
          </a:xfrm>
        </p:grpSpPr>
        <p:sp>
          <p:nvSpPr>
            <p:cNvPr id="3"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5" name="组合 119"/>
            <p:cNvGrpSpPr/>
            <p:nvPr/>
          </p:nvGrpSpPr>
          <p:grpSpPr>
            <a:xfrm>
              <a:off x="601663" y="2819012"/>
              <a:ext cx="396875" cy="424880"/>
              <a:chOff x="601663" y="2819012"/>
              <a:chExt cx="396875" cy="424880"/>
            </a:xfrm>
          </p:grpSpPr>
          <p:grpSp>
            <p:nvGrpSpPr>
              <p:cNvPr id="6" name="Group 56"/>
              <p:cNvGrpSpPr/>
              <p:nvPr/>
            </p:nvGrpSpPr>
            <p:grpSpPr>
              <a:xfrm>
                <a:off x="601663" y="2819400"/>
                <a:ext cx="396496" cy="424492"/>
                <a:chOff x="956895" y="3589879"/>
                <a:chExt cx="863797" cy="792643"/>
              </a:xfrm>
            </p:grpSpPr>
            <p:sp>
              <p:nvSpPr>
                <p:cNvPr id="7"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6</a:t>
                </a:r>
                <a:endParaRPr lang="en-US" altLang="zh-CN" b="1" strike="noStrike" noProof="1" dirty="0">
                  <a:solidFill>
                    <a:schemeClr val="bg1"/>
                  </a:solidFill>
                  <a:latin typeface="+mj-lt"/>
                  <a:ea typeface="黑体" panose="02010609060101010101" pitchFamily="49" charset="-122"/>
                </a:endParaRPr>
              </a:p>
            </p:txBody>
          </p:sp>
          <p:sp>
            <p:nvSpPr>
              <p:cNvPr id="10"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11" name="文本框 1">
            <a:hlinkClick r:id="rId2" action="ppaction://hlinksldjump"/>
          </p:cNvPr>
          <p:cNvSpPr txBox="1"/>
          <p:nvPr/>
        </p:nvSpPr>
        <p:spPr>
          <a:xfrm>
            <a:off x="5700713" y="410146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其他说明</a:t>
            </a:r>
            <a:endParaRPr lang="zh-CN" altLang="en-US" b="1" dirty="0">
              <a:latin typeface="黑体" panose="02010609060101010101" pitchFamily="49" charset="-122"/>
              <a:ea typeface="黑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a:xfrm>
            <a:off x="539750" y="1629410"/>
            <a:ext cx="8307070" cy="4549775"/>
          </a:xfrm>
          <a:noFill/>
          <a:ln>
            <a:noFill/>
          </a:ln>
        </p:spPr>
        <p:txBody>
          <a:bodyPr anchor="t" anchorCtr="0"/>
          <a:p>
            <a:pPr algn="l" latinLnBrk="0">
              <a:lnSpc>
                <a:spcPct val="100000"/>
              </a:lnSpc>
            </a:pPr>
            <a:r>
              <a:rPr lang="en-US" altLang="zh-CN" sz="2000"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rPr>
              <a:t>继续攻读高一级学历的学生可申请继续贴息</a:t>
            </a:r>
            <a:br>
              <a:rPr lang="zh-CN" altLang="en-US" sz="2000" b="1" dirty="0">
                <a:latin typeface="黑体" panose="02010609060101010101" pitchFamily="49" charset="-122"/>
                <a:ea typeface="黑体" panose="02010609060101010101" pitchFamily="49" charset="-122"/>
              </a:rPr>
            </a:br>
            <a:br>
              <a:rPr lang="zh-CN" altLang="en-US" sz="2000" dirty="0">
                <a:latin typeface="黑体" panose="02010609060101010101" pitchFamily="49" charset="-122"/>
                <a:ea typeface="黑体" panose="02010609060101010101" pitchFamily="49" charset="-122"/>
                <a:sym typeface="宋体" panose="02010600030101010101" pitchFamily="2" charset="-122"/>
              </a:rPr>
            </a:br>
            <a:r>
              <a:rPr lang="en-US" altLang="zh-CN" sz="2000" b="1" dirty="0">
                <a:solidFill>
                  <a:srgbClr val="FF0000"/>
                </a:solidFill>
                <a:latin typeface="黑体" panose="02010609060101010101" pitchFamily="49" charset="-122"/>
                <a:ea typeface="黑体" panose="02010609060101010101" pitchFamily="49" charset="-122"/>
                <a:sym typeface="+mn-ea"/>
              </a:rPr>
              <a:t>2021</a:t>
            </a:r>
            <a:r>
              <a:rPr lang="zh-CN" altLang="en-US" sz="2000" b="1" dirty="0">
                <a:solidFill>
                  <a:srgbClr val="FF0000"/>
                </a:solidFill>
                <a:latin typeface="黑体" panose="02010609060101010101" pitchFamily="49" charset="-122"/>
                <a:ea typeface="黑体" panose="02010609060101010101" pitchFamily="49" charset="-122"/>
                <a:sym typeface="+mn-ea"/>
              </a:rPr>
              <a:t>年（含）及以前年度申请的贷款</a:t>
            </a:r>
            <a:br>
              <a:rPr lang="zh-CN" altLang="en-US" sz="2000" b="1" dirty="0">
                <a:solidFill>
                  <a:srgbClr val="FF0000"/>
                </a:solidFill>
                <a:latin typeface="黑体" panose="02010609060101010101" pitchFamily="49" charset="-122"/>
                <a:ea typeface="黑体" panose="02010609060101010101" pitchFamily="49" charset="-122"/>
                <a:sym typeface="+mn-ea"/>
              </a:rPr>
            </a:br>
            <a:r>
              <a:rPr lang="en-US" altLang="zh-CN" sz="2000" b="1" dirty="0">
                <a:solidFill>
                  <a:srgbClr val="FF0000"/>
                </a:solidFill>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学生收到录取通知书后，填写纸质《国家助学贷款调整还款计划及贴息申请书》，并提交录取通知书原件（审核用）和复印件（银行留存）给学校</a:t>
            </a:r>
            <a:r>
              <a:rPr lang="en-US" altLang="zh-CN" sz="2000" b="1" dirty="0">
                <a:latin typeface="黑体" panose="02010609060101010101" pitchFamily="49" charset="-122"/>
                <a:ea typeface="黑体" panose="02010609060101010101" pitchFamily="49" charset="-122"/>
                <a:sym typeface="+mn-ea"/>
              </a:rPr>
              <a:t>/</a:t>
            </a:r>
            <a:r>
              <a:rPr lang="zh-CN" altLang="en-US" sz="2000" b="1" dirty="0">
                <a:latin typeface="黑体" panose="02010609060101010101" pitchFamily="49" charset="-122"/>
                <a:ea typeface="黑体" panose="02010609060101010101" pitchFamily="49" charset="-122"/>
                <a:sym typeface="+mn-ea"/>
              </a:rPr>
              <a:t>银行审核，经学校和银行盖章确认后生效。</a:t>
            </a:r>
            <a:br>
              <a:rPr lang="zh-CN" altLang="en-US" sz="2000" b="1" dirty="0">
                <a:latin typeface="黑体" panose="02010609060101010101" pitchFamily="49" charset="-122"/>
                <a:ea typeface="黑体" panose="02010609060101010101" pitchFamily="49" charset="-122"/>
                <a:sym typeface="+mn-ea"/>
              </a:rPr>
            </a:br>
            <a:r>
              <a:rPr lang="en-US" altLang="zh-CN" sz="2000" b="1" dirty="0">
                <a:solidFill>
                  <a:srgbClr val="FF0000"/>
                </a:solidFill>
                <a:latin typeface="黑体" panose="02010609060101010101" pitchFamily="49" charset="-122"/>
                <a:ea typeface="黑体" panose="02010609060101010101" pitchFamily="49" charset="-122"/>
                <a:sym typeface="+mn-ea"/>
              </a:rPr>
              <a:t>2022</a:t>
            </a:r>
            <a:r>
              <a:rPr lang="zh-CN" altLang="en-US" sz="2000" b="1" dirty="0">
                <a:solidFill>
                  <a:srgbClr val="FF0000"/>
                </a:solidFill>
                <a:latin typeface="黑体" panose="02010609060101010101" pitchFamily="49" charset="-122"/>
                <a:ea typeface="黑体" panose="02010609060101010101" pitchFamily="49" charset="-122"/>
                <a:sym typeface="+mn-ea"/>
              </a:rPr>
              <a:t>年</a:t>
            </a:r>
            <a:r>
              <a:rPr lang="zh-CN" sz="2000" b="1" dirty="0">
                <a:solidFill>
                  <a:srgbClr val="FF0000"/>
                </a:solidFill>
                <a:latin typeface="黑体" panose="02010609060101010101" pitchFamily="49" charset="-122"/>
                <a:ea typeface="黑体" panose="02010609060101010101" pitchFamily="49" charset="-122"/>
                <a:sym typeface="+mn-ea"/>
              </a:rPr>
              <a:t>（含）及以后年度</a:t>
            </a:r>
            <a:r>
              <a:rPr lang="zh-CN" altLang="en-US" sz="2000" b="1" dirty="0">
                <a:solidFill>
                  <a:srgbClr val="FF0000"/>
                </a:solidFill>
                <a:latin typeface="黑体" panose="02010609060101010101" pitchFamily="49" charset="-122"/>
                <a:ea typeface="黑体" panose="02010609060101010101" pitchFamily="49" charset="-122"/>
                <a:sym typeface="+mn-ea"/>
              </a:rPr>
              <a:t>申请的贷款</a:t>
            </a:r>
            <a:br>
              <a:rPr lang="zh-CN" altLang="en-US" sz="2000" b="1" dirty="0">
                <a:solidFill>
                  <a:srgbClr val="FF0000"/>
                </a:solidFill>
                <a:latin typeface="黑体" panose="02010609060101010101" pitchFamily="49" charset="-122"/>
                <a:ea typeface="黑体" panose="02010609060101010101" pitchFamily="49" charset="-122"/>
                <a:sym typeface="+mn-ea"/>
              </a:rPr>
            </a:br>
            <a:r>
              <a:rPr lang="en-US" altLang="zh-CN" sz="2000" b="1" dirty="0">
                <a:solidFill>
                  <a:srgbClr val="FF0000"/>
                </a:solidFill>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学生收到录取通知书后，</a:t>
            </a:r>
            <a:r>
              <a:rPr lang="zh-CN" altLang="en-US" sz="2000" b="1" dirty="0">
                <a:latin typeface="黑体" panose="02010609060101010101" pitchFamily="49" charset="-122"/>
                <a:ea typeface="黑体" panose="02010609060101010101" pitchFamily="49" charset="-122"/>
                <a:sym typeface="宋体" panose="02010600030101010101" pitchFamily="2" charset="-122"/>
              </a:rPr>
              <a:t>登录中国银行手机银行提交继续贴息申请</a:t>
            </a:r>
            <a:r>
              <a:rPr lang="zh-CN" altLang="en-US" sz="2000" b="1" dirty="0">
                <a:latin typeface="黑体" panose="02010609060101010101" pitchFamily="49" charset="-122"/>
                <a:ea typeface="黑体" panose="02010609060101010101" pitchFamily="49" charset="-122"/>
                <a:sym typeface="+mn-ea"/>
              </a:rPr>
              <a:t>，上传录取通知书等资料影像，学校在线审批后生效。</a:t>
            </a:r>
            <a:br>
              <a:rPr lang="zh-CN" altLang="en-US" sz="2000" b="1" dirty="0">
                <a:latin typeface="黑体" panose="02010609060101010101" pitchFamily="49" charset="-122"/>
                <a:ea typeface="黑体" panose="02010609060101010101" pitchFamily="49" charset="-122"/>
                <a:sym typeface="+mn-ea"/>
              </a:rPr>
            </a:b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br>
              <a:rPr lang="en-US" altLang="zh-CN"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endParaRPr lang="zh-CN" altLang="en-US" sz="2000" b="1" dirty="0">
              <a:solidFill>
                <a:srgbClr val="7030A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继续贴息</a:t>
            </a:r>
            <a:endParaRPr lang="zh-CN" altLang="en-US" sz="2800" strike="noStrike" noProof="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5" name="心形 4"/>
          <p:cNvSpPr/>
          <p:nvPr/>
        </p:nvSpPr>
        <p:spPr>
          <a:xfrm>
            <a:off x="662940" y="4725035"/>
            <a:ext cx="1184910" cy="1228090"/>
          </a:xfrm>
          <a:prstGeom prst="heart">
            <a:avLst/>
          </a:prstGeom>
          <a:solidFill>
            <a:schemeClr val="accent6">
              <a:lumMod val="40000"/>
              <a:lumOff val="6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文本框 5"/>
          <p:cNvSpPr txBox="1"/>
          <p:nvPr/>
        </p:nvSpPr>
        <p:spPr>
          <a:xfrm>
            <a:off x="890270" y="4990465"/>
            <a:ext cx="649605" cy="645160"/>
          </a:xfrm>
          <a:prstGeom prst="rect">
            <a:avLst/>
          </a:prstGeom>
          <a:noFill/>
        </p:spPr>
        <p:txBody>
          <a:bodyPr wrap="square" rtlCol="0">
            <a:spAutoFit/>
          </a:bodyPr>
          <a:p>
            <a:r>
              <a:rPr lang="zh-CN" altLang="en-US" sz="1800" b="1">
                <a:solidFill>
                  <a:srgbClr val="7030A0"/>
                </a:solidFill>
              </a:rPr>
              <a:t>温馨提示</a:t>
            </a:r>
            <a:endParaRPr lang="zh-CN" altLang="en-US" sz="1800" b="1">
              <a:solidFill>
                <a:srgbClr val="7030A0"/>
              </a:solidFill>
            </a:endParaRPr>
          </a:p>
        </p:txBody>
      </p:sp>
      <p:sp>
        <p:nvSpPr>
          <p:cNvPr id="2" name="文本框 1"/>
          <p:cNvSpPr txBox="1"/>
          <p:nvPr/>
        </p:nvSpPr>
        <p:spPr>
          <a:xfrm>
            <a:off x="1746885" y="5156835"/>
            <a:ext cx="6966585" cy="1076325"/>
          </a:xfrm>
          <a:prstGeom prst="rect">
            <a:avLst/>
          </a:prstGeom>
          <a:noFill/>
        </p:spPr>
        <p:txBody>
          <a:bodyPr wrap="square" rtlCol="0">
            <a:spAutoFit/>
          </a:bodyPr>
          <a:p>
            <a:pPr algn="l"/>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办理</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继续贴息</a:t>
            </a:r>
            <a:r>
              <a:rPr lang="zh-CN" altLang="en-US" sz="2400" b="1" dirty="0">
                <a:solidFill>
                  <a:srgbClr val="FF0000"/>
                </a:solidFill>
                <a:latin typeface="黑体" panose="02010609060101010101" pitchFamily="49" charset="-122"/>
                <a:ea typeface="黑体" panose="02010609060101010101" pitchFamily="49" charset="-122"/>
                <a:sym typeface="+mn-ea"/>
              </a:rPr>
              <a:t>前</a:t>
            </a:r>
            <a:r>
              <a:rPr lang="zh-CN" altLang="en-US" sz="2000" b="1" dirty="0">
                <a:latin typeface="黑体" panose="02010609060101010101" pitchFamily="49" charset="-122"/>
                <a:ea typeface="黑体" panose="02010609060101010101" pitchFamily="49" charset="-122"/>
                <a:sym typeface="+mn-ea"/>
              </a:rPr>
              <a:t>请先办理</a:t>
            </a:r>
            <a:r>
              <a:rPr lang="zh-CN" altLang="en-US" sz="2000" b="1" dirty="0">
                <a:solidFill>
                  <a:srgbClr val="0070C0"/>
                </a:solidFill>
                <a:latin typeface="黑体" panose="02010609060101010101" pitchFamily="49" charset="-122"/>
                <a:ea typeface="黑体" panose="02010609060101010101" pitchFamily="49" charset="-122"/>
                <a:sym typeface="+mn-ea"/>
              </a:rPr>
              <a:t>正常还款</a:t>
            </a:r>
            <a:r>
              <a:rPr lang="zh-CN" altLang="en-US" sz="2000" b="1" dirty="0">
                <a:latin typeface="黑体" panose="02010609060101010101" pitchFamily="49" charset="-122"/>
                <a:ea typeface="黑体" panose="02010609060101010101" pitchFamily="49" charset="-122"/>
                <a:sym typeface="+mn-ea"/>
              </a:rPr>
              <a:t>手续，待收到录取通知书后再提交</a:t>
            </a:r>
            <a:r>
              <a:rPr lang="zh-CN" altLang="en-US" sz="2000" b="1" dirty="0">
                <a:latin typeface="黑体" panose="02010609060101010101" pitchFamily="49" charset="-122"/>
                <a:ea typeface="黑体" panose="02010609060101010101" pitchFamily="49" charset="-122"/>
                <a:sym typeface="宋体" panose="02010600030101010101" pitchFamily="2" charset="-122"/>
              </a:rPr>
              <a:t>继续贴息申请</a:t>
            </a:r>
            <a:r>
              <a:rPr lang="zh-CN" altLang="en-US" sz="2000" b="1" dirty="0">
                <a:latin typeface="黑体" panose="02010609060101010101" pitchFamily="49" charset="-122"/>
                <a:ea typeface="黑体" panose="02010609060101010101" pitchFamily="49" charset="-122"/>
                <a:sym typeface="+mn-ea"/>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继续贴息申请生效前</a:t>
            </a:r>
            <a:r>
              <a:rPr lang="zh-CN" altLang="en-US" sz="2000" b="1" dirty="0">
                <a:latin typeface="黑体" panose="02010609060101010101" pitchFamily="49" charset="-122"/>
                <a:ea typeface="黑体" panose="02010609060101010101" pitchFamily="49" charset="-122"/>
                <a:sym typeface="+mn-ea"/>
              </a:rPr>
              <a:t>请按正常还款协议约定</a:t>
            </a:r>
            <a:r>
              <a:rPr lang="zh-CN" altLang="en-US" sz="2000" b="1" dirty="0">
                <a:latin typeface="黑体" panose="02010609060101010101" pitchFamily="49" charset="-122"/>
                <a:ea typeface="黑体" panose="02010609060101010101" pitchFamily="49" charset="-122"/>
                <a:sym typeface="宋体" panose="02010600030101010101" pitchFamily="2" charset="-122"/>
              </a:rPr>
              <a:t>进行还款，避免贷款逾期影响征信记录。</a:t>
            </a:r>
            <a:endParaRPr lang="zh-CN" altLang="en-US" sz="2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a:xfrm>
            <a:off x="579120" y="1702435"/>
            <a:ext cx="8396605" cy="4606925"/>
          </a:xfrm>
          <a:noFill/>
          <a:ln>
            <a:noFill/>
          </a:ln>
        </p:spPr>
        <p:txBody>
          <a:bodyPr anchor="t" anchorCtr="0"/>
          <a:p>
            <a:pPr algn="l"/>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线下签订的《国家助学贷款调整还款计划及贴息申请书》模板</a:t>
            </a:r>
            <a:br>
              <a:rPr lang="zh-CN" altLang="en-US" sz="2000" b="1" dirty="0">
                <a:latin typeface="黑体" panose="02010609060101010101" pitchFamily="49" charset="-122"/>
                <a:ea typeface="黑体" panose="02010609060101010101" pitchFamily="49" charset="-122"/>
                <a:sym typeface="+mn-ea"/>
              </a:rPr>
            </a:br>
            <a:br>
              <a:rPr lang="zh-CN" altLang="en-US" sz="2000" dirty="0">
                <a:solidFill>
                  <a:srgbClr val="7030A0"/>
                </a:solidFill>
                <a:latin typeface="黑体" panose="02010609060101010101" pitchFamily="49" charset="-122"/>
                <a:ea typeface="黑体" panose="02010609060101010101" pitchFamily="49" charset="-122"/>
              </a:rPr>
            </a:br>
            <a:r>
              <a:rPr lang="zh-CN" altLang="en-US" sz="2000" dirty="0">
                <a:solidFill>
                  <a:srgbClr val="0070C0"/>
                </a:solidFill>
                <a:latin typeface="黑体" panose="02010609060101010101" pitchFamily="49" charset="-122"/>
                <a:ea typeface="黑体" panose="02010609060101010101" pitchFamily="49" charset="-122"/>
                <a:sym typeface="宋体" panose="02010600030101010101" pitchFamily="2" charset="-122"/>
              </a:rPr>
              <a:t> </a:t>
            </a:r>
            <a:br>
              <a:rPr lang="zh-CN" altLang="en-US" sz="2000" b="1" dirty="0">
                <a:latin typeface="仿宋_GB2312" panose="02010609030101010101" charset="-122"/>
                <a:ea typeface="仿宋_GB2312" panose="02010609030101010101" charset="-122"/>
              </a:rPr>
            </a:br>
            <a:br>
              <a:rPr lang="zh-CN" altLang="en-US" sz="2000" b="1" dirty="0">
                <a:latin typeface="仿宋_GB2312" panose="02010609030101010101" charset="-122"/>
                <a:ea typeface="仿宋_GB2312" panose="02010609030101010101" charset="-122"/>
              </a:rPr>
            </a:br>
            <a:endParaRPr lang="zh-CN" altLang="en-US" sz="2000" b="1" dirty="0">
              <a:latin typeface="仿宋_GB2312" panose="02010609030101010101" charset="-122"/>
              <a:ea typeface="仿宋_GB2312" panose="02010609030101010101" charset="-122"/>
            </a:endParaRPr>
          </a:p>
        </p:txBody>
      </p:sp>
      <p:sp>
        <p:nvSpPr>
          <p:cNvPr id="8193" name="矩形 2"/>
          <p:cNvSpPr/>
          <p:nvPr/>
        </p:nvSpPr>
        <p:spPr>
          <a:xfrm>
            <a:off x="536575" y="112713"/>
            <a:ext cx="8435975" cy="731838"/>
          </a:xfrm>
          <a:prstGeom prst="rect">
            <a:avLst/>
          </a:prstGeom>
          <a:noFill/>
          <a:ln w="9525">
            <a:noFill/>
          </a:ln>
        </p:spPr>
        <p:txBody>
          <a:bodyPr wrap="square" anchor="t">
            <a:spAutoFit/>
          </a:bodyPr>
          <a:p>
            <a:pPr lvl="0" indent="0" eaLnBrk="0" fontAlgn="base" hangingPunct="0">
              <a:lnSpc>
                <a:spcPct val="150000"/>
              </a:lnSpc>
              <a:buClr>
                <a:srgbClr val="C00000"/>
              </a:buClr>
              <a:buFont typeface="Wingdings" panose="05000000000000000000" pitchFamily="2" charset="2"/>
              <a:buNone/>
            </a:pPr>
            <a:endParaRPr lang="zh-CN" altLang="en-US" sz="2800" strike="noStrike" noProof="1" dirty="0">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latin typeface="微软雅黑" panose="020B0503020204020204" pitchFamily="34" charset="-122"/>
              <a:ea typeface="微软雅黑" panose="020B0503020204020204" pitchFamily="34" charset="-122"/>
              <a:cs typeface="+mn-ea"/>
              <a:sym typeface="华文楷体" panose="0201060004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继续贴息</a:t>
            </a:r>
            <a:endParaRPr lang="zh-CN" altLang="en-US" sz="2800" strike="noStrike" noProof="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pic>
        <p:nvPicPr>
          <p:cNvPr id="5" name="图片 4"/>
          <p:cNvPicPr>
            <a:picLocks noChangeAspect="1"/>
          </p:cNvPicPr>
          <p:nvPr/>
        </p:nvPicPr>
        <p:blipFill>
          <a:blip r:embed="rId1"/>
          <a:stretch>
            <a:fillRect/>
          </a:stretch>
        </p:blipFill>
        <p:spPr>
          <a:xfrm>
            <a:off x="1671320" y="2174240"/>
            <a:ext cx="5801995" cy="401637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a:xfrm>
            <a:off x="683895" y="1628775"/>
            <a:ext cx="8439150" cy="4655185"/>
          </a:xfrm>
          <a:noFill/>
          <a:ln>
            <a:noFill/>
          </a:ln>
        </p:spPr>
        <p:txBody>
          <a:bodyPr anchor="t" anchorCtr="0"/>
          <a:p>
            <a:pPr algn="l"/>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手机银行提交继续贴息申请</a:t>
            </a:r>
            <a:r>
              <a:rPr lang="en-US" altLang="zh-CN" sz="2000" b="1" dirty="0">
                <a:latin typeface="黑体" panose="02010609060101010101" pitchFamily="49" charset="-122"/>
                <a:ea typeface="黑体" panose="02010609060101010101" pitchFamily="49" charset="-122"/>
                <a:sym typeface="+mn-ea"/>
              </a:rPr>
              <a:t>1</a:t>
            </a:r>
            <a:br>
              <a:rPr lang="zh-CN" altLang="en-US" sz="2000" b="1" dirty="0">
                <a:latin typeface="黑体" panose="02010609060101010101" pitchFamily="49" charset="-122"/>
                <a:ea typeface="黑体" panose="02010609060101010101" pitchFamily="49" charset="-122"/>
                <a:sym typeface="+mn-ea"/>
              </a:rPr>
            </a:br>
            <a:br>
              <a:rPr lang="zh-CN" altLang="en-US" sz="2000" dirty="0">
                <a:solidFill>
                  <a:srgbClr val="7030A0"/>
                </a:solidFill>
                <a:latin typeface="黑体" panose="02010609060101010101" pitchFamily="49" charset="-122"/>
                <a:ea typeface="黑体" panose="02010609060101010101" pitchFamily="49" charset="-122"/>
              </a:rPr>
            </a:br>
            <a:r>
              <a:rPr lang="zh-CN" altLang="en-US" sz="2000" dirty="0">
                <a:solidFill>
                  <a:srgbClr val="0070C0"/>
                </a:solidFill>
                <a:latin typeface="黑体" panose="02010609060101010101" pitchFamily="49" charset="-122"/>
                <a:ea typeface="黑体" panose="02010609060101010101" pitchFamily="49" charset="-122"/>
                <a:sym typeface="宋体" panose="02010600030101010101" pitchFamily="2" charset="-122"/>
              </a:rPr>
              <a:t> </a:t>
            </a:r>
            <a:br>
              <a:rPr lang="zh-CN" altLang="en-US" sz="2000" b="1" dirty="0">
                <a:latin typeface="仿宋_GB2312" panose="02010609030101010101" charset="-122"/>
                <a:ea typeface="仿宋_GB2312" panose="02010609030101010101" charset="-122"/>
              </a:rPr>
            </a:br>
            <a:br>
              <a:rPr lang="zh-CN" altLang="en-US" sz="2000" b="1" dirty="0">
                <a:latin typeface="仿宋_GB2312" panose="02010609030101010101" charset="-122"/>
                <a:ea typeface="仿宋_GB2312" panose="02010609030101010101" charset="-122"/>
              </a:rPr>
            </a:br>
            <a:endParaRPr lang="zh-CN" altLang="en-US" sz="2000" b="1" dirty="0">
              <a:latin typeface="仿宋_GB2312" panose="02010609030101010101" charset="-122"/>
              <a:ea typeface="仿宋_GB2312" panose="02010609030101010101" charset="-122"/>
            </a:endParaRPr>
          </a:p>
        </p:txBody>
      </p:sp>
      <p:sp>
        <p:nvSpPr>
          <p:cNvPr id="8193" name="矩形 2"/>
          <p:cNvSpPr/>
          <p:nvPr/>
        </p:nvSpPr>
        <p:spPr>
          <a:xfrm>
            <a:off x="536575" y="112713"/>
            <a:ext cx="8435975" cy="731838"/>
          </a:xfrm>
          <a:prstGeom prst="rect">
            <a:avLst/>
          </a:prstGeom>
          <a:noFill/>
          <a:ln w="9525">
            <a:noFill/>
          </a:ln>
        </p:spPr>
        <p:txBody>
          <a:bodyPr wrap="square" anchor="t">
            <a:spAutoFit/>
          </a:bodyPr>
          <a:p>
            <a:pPr lvl="0" indent="0" eaLnBrk="0" fontAlgn="base" hangingPunct="0">
              <a:lnSpc>
                <a:spcPct val="150000"/>
              </a:lnSpc>
              <a:buClr>
                <a:srgbClr val="C00000"/>
              </a:buClr>
              <a:buFont typeface="Wingdings" panose="05000000000000000000" pitchFamily="2" charset="2"/>
              <a:buNone/>
            </a:pPr>
            <a:endParaRPr lang="zh-CN" altLang="en-US" sz="2800" strike="noStrike" noProof="1" dirty="0">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latin typeface="微软雅黑" panose="020B0503020204020204" pitchFamily="34" charset="-122"/>
              <a:ea typeface="微软雅黑" panose="020B0503020204020204" pitchFamily="34" charset="-122"/>
              <a:cs typeface="+mn-ea"/>
              <a:sym typeface="华文楷体" panose="0201060004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继续贴息</a:t>
            </a:r>
            <a:endParaRPr lang="zh-CN" altLang="en-US" sz="2800" strike="noStrike" noProof="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11" name="组合 10"/>
          <p:cNvGrpSpPr/>
          <p:nvPr/>
        </p:nvGrpSpPr>
        <p:grpSpPr>
          <a:xfrm>
            <a:off x="609600" y="2115820"/>
            <a:ext cx="8275320" cy="4104640"/>
            <a:chOff x="1305" y="3600"/>
            <a:chExt cx="15585" cy="6556"/>
          </a:xfrm>
        </p:grpSpPr>
        <p:pic>
          <p:nvPicPr>
            <p:cNvPr id="7" name="图片 6"/>
            <p:cNvPicPr>
              <a:picLocks noChangeAspect="1"/>
            </p:cNvPicPr>
            <p:nvPr/>
          </p:nvPicPr>
          <p:blipFill>
            <a:blip r:embed="rId1"/>
            <a:stretch>
              <a:fillRect/>
            </a:stretch>
          </p:blipFill>
          <p:spPr>
            <a:xfrm>
              <a:off x="1305" y="3600"/>
              <a:ext cx="3495" cy="6469"/>
            </a:xfrm>
            <a:prstGeom prst="rect">
              <a:avLst/>
            </a:prstGeom>
          </p:spPr>
        </p:pic>
        <p:pic>
          <p:nvPicPr>
            <p:cNvPr id="9" name="图片 8"/>
            <p:cNvPicPr>
              <a:picLocks noChangeAspect="1"/>
            </p:cNvPicPr>
            <p:nvPr/>
          </p:nvPicPr>
          <p:blipFill>
            <a:blip r:embed="rId2"/>
            <a:stretch>
              <a:fillRect/>
            </a:stretch>
          </p:blipFill>
          <p:spPr>
            <a:xfrm>
              <a:off x="4800" y="3600"/>
              <a:ext cx="12090" cy="6557"/>
            </a:xfrm>
            <a:prstGeom prst="rect">
              <a:avLst/>
            </a:prstGeom>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a:xfrm>
            <a:off x="683895" y="1628775"/>
            <a:ext cx="8439150" cy="4655185"/>
          </a:xfrm>
          <a:noFill/>
          <a:ln>
            <a:noFill/>
          </a:ln>
        </p:spPr>
        <p:txBody>
          <a:bodyPr anchor="t" anchorCtr="0"/>
          <a:p>
            <a:pPr algn="l"/>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手机银行提交继续贴息申请</a:t>
            </a:r>
            <a:r>
              <a:rPr lang="en-US" altLang="zh-CN" sz="2000" b="1" dirty="0">
                <a:latin typeface="黑体" panose="02010609060101010101" pitchFamily="49" charset="-122"/>
                <a:ea typeface="黑体" panose="02010609060101010101" pitchFamily="49" charset="-122"/>
                <a:sym typeface="+mn-ea"/>
              </a:rPr>
              <a:t>2</a:t>
            </a:r>
            <a:br>
              <a:rPr lang="zh-CN" altLang="en-US" sz="2000" b="1" dirty="0">
                <a:latin typeface="黑体" panose="02010609060101010101" pitchFamily="49" charset="-122"/>
                <a:ea typeface="黑体" panose="02010609060101010101" pitchFamily="49" charset="-122"/>
                <a:sym typeface="+mn-ea"/>
              </a:rPr>
            </a:br>
            <a:br>
              <a:rPr lang="zh-CN" altLang="en-US" sz="2000" dirty="0">
                <a:solidFill>
                  <a:srgbClr val="7030A0"/>
                </a:solidFill>
                <a:latin typeface="黑体" panose="02010609060101010101" pitchFamily="49" charset="-122"/>
                <a:ea typeface="黑体" panose="02010609060101010101" pitchFamily="49" charset="-122"/>
              </a:rPr>
            </a:br>
            <a:r>
              <a:rPr lang="zh-CN" altLang="en-US" sz="2000" dirty="0">
                <a:solidFill>
                  <a:srgbClr val="0070C0"/>
                </a:solidFill>
                <a:latin typeface="黑体" panose="02010609060101010101" pitchFamily="49" charset="-122"/>
                <a:ea typeface="黑体" panose="02010609060101010101" pitchFamily="49" charset="-122"/>
                <a:sym typeface="宋体" panose="02010600030101010101" pitchFamily="2" charset="-122"/>
              </a:rPr>
              <a:t> </a:t>
            </a:r>
            <a:br>
              <a:rPr lang="zh-CN" altLang="en-US" sz="2000" b="1" dirty="0">
                <a:latin typeface="仿宋_GB2312" panose="02010609030101010101" charset="-122"/>
                <a:ea typeface="仿宋_GB2312" panose="02010609030101010101" charset="-122"/>
              </a:rPr>
            </a:br>
            <a:br>
              <a:rPr lang="zh-CN" altLang="en-US" sz="2000" b="1" dirty="0">
                <a:latin typeface="仿宋_GB2312" panose="02010609030101010101" charset="-122"/>
                <a:ea typeface="仿宋_GB2312" panose="02010609030101010101" charset="-122"/>
              </a:rPr>
            </a:br>
            <a:endParaRPr lang="zh-CN" altLang="en-US" sz="2000" b="1" dirty="0">
              <a:latin typeface="仿宋_GB2312" panose="02010609030101010101" charset="-122"/>
              <a:ea typeface="仿宋_GB2312" panose="02010609030101010101" charset="-122"/>
            </a:endParaRPr>
          </a:p>
        </p:txBody>
      </p:sp>
      <p:sp>
        <p:nvSpPr>
          <p:cNvPr id="8193" name="矩形 2"/>
          <p:cNvSpPr/>
          <p:nvPr/>
        </p:nvSpPr>
        <p:spPr>
          <a:xfrm>
            <a:off x="536575" y="112713"/>
            <a:ext cx="8435975" cy="731838"/>
          </a:xfrm>
          <a:prstGeom prst="rect">
            <a:avLst/>
          </a:prstGeom>
          <a:noFill/>
          <a:ln w="9525">
            <a:noFill/>
          </a:ln>
        </p:spPr>
        <p:txBody>
          <a:bodyPr wrap="square" anchor="t">
            <a:spAutoFit/>
          </a:bodyPr>
          <a:p>
            <a:pPr lvl="0" indent="0" eaLnBrk="0" fontAlgn="base" hangingPunct="0">
              <a:lnSpc>
                <a:spcPct val="150000"/>
              </a:lnSpc>
              <a:buClr>
                <a:srgbClr val="C00000"/>
              </a:buClr>
              <a:buFont typeface="Wingdings" panose="05000000000000000000" pitchFamily="2" charset="2"/>
              <a:buNone/>
            </a:pPr>
            <a:endParaRPr lang="zh-CN" altLang="en-US" sz="2800" strike="noStrike" noProof="1" dirty="0">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latin typeface="微软雅黑" panose="020B0503020204020204" pitchFamily="34" charset="-122"/>
              <a:ea typeface="微软雅黑" panose="020B0503020204020204" pitchFamily="34" charset="-122"/>
              <a:cs typeface="+mn-ea"/>
              <a:sym typeface="华文楷体" panose="02010600040101010101" pitchFamily="2"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继续贴息</a:t>
            </a:r>
            <a:endParaRPr lang="zh-CN" altLang="en-US" sz="2800" strike="noStrike" noProof="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pic>
        <p:nvPicPr>
          <p:cNvPr id="2" name="图片 1"/>
          <p:cNvPicPr>
            <a:picLocks noChangeAspect="1"/>
          </p:cNvPicPr>
          <p:nvPr/>
        </p:nvPicPr>
        <p:blipFill>
          <a:blip r:embed="rId1"/>
          <a:stretch>
            <a:fillRect/>
          </a:stretch>
        </p:blipFill>
        <p:spPr>
          <a:xfrm>
            <a:off x="1711960" y="2057400"/>
            <a:ext cx="6084570" cy="422656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20100624-3inner.jpg"/>
          <p:cNvPicPr>
            <a:picLocks noChangeAspect="1"/>
          </p:cNvPicPr>
          <p:nvPr/>
        </p:nvPicPr>
        <p:blipFill>
          <a:blip r:embed="rId1"/>
          <a:stretch>
            <a:fillRect/>
          </a:stretch>
        </p:blipFill>
        <p:spPr>
          <a:xfrm>
            <a:off x="-31750" y="-104775"/>
            <a:ext cx="9144000" cy="6858000"/>
          </a:xfrm>
          <a:prstGeom prst="rect">
            <a:avLst/>
          </a:prstGeom>
          <a:noFill/>
          <a:ln w="9525">
            <a:noFill/>
          </a:ln>
        </p:spPr>
      </p:pic>
      <p:sp>
        <p:nvSpPr>
          <p:cNvPr id="168" name="标题 1"/>
          <p:cNvSpPr txBox="1"/>
          <p:nvPr/>
        </p:nvSpPr>
        <p:spPr bwMode="auto">
          <a:xfrm>
            <a:off x="-30830" y="535916"/>
            <a:ext cx="1500198" cy="64294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dk1"/>
          </a:lnRef>
          <a:fillRef idx="2">
            <a:schemeClr val="dk1"/>
          </a:fillRef>
          <a:effectRef idx="1">
            <a:schemeClr val="dk1"/>
          </a:effectRef>
          <a:fontRef idx="minor">
            <a:schemeClr val="dk1"/>
          </a:fontRef>
        </p:style>
        <p:txBody>
          <a:bodyPr anchor="ctr"/>
          <a:lstStyle/>
          <a:p>
            <a:pPr indent="381000" fontAlgn="auto">
              <a:spcBef>
                <a:spcPts val="0"/>
              </a:spcBef>
              <a:spcAft>
                <a:spcPts val="0"/>
              </a:spcAft>
              <a:defRPr/>
            </a:pPr>
            <a:r>
              <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rPr>
              <a:t>目录</a:t>
            </a:r>
            <a:endPar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69" name="同侧圆角矩形 168"/>
          <p:cNvSpPr/>
          <p:nvPr/>
        </p:nvSpPr>
        <p:spPr>
          <a:xfrm rot="5400000">
            <a:off x="-71437" y="714375"/>
            <a:ext cx="428625" cy="28575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eaLnBrk="1" fontAlgn="base" hangingPunct="1">
              <a:defRPr/>
            </a:pPr>
            <a:endParaRPr lang="zh-CN" altLang="en-US" strike="noStrike" noProof="1">
              <a:solidFill>
                <a:prstClr val="white"/>
              </a:solidFill>
            </a:endParaRPr>
          </a:p>
        </p:txBody>
      </p:sp>
      <p:sp>
        <p:nvSpPr>
          <p:cNvPr id="25604" name="文本框 1">
            <a:hlinkClick r:id="rId2" action="ppaction://hlinksldjump"/>
          </p:cNvPr>
          <p:cNvSpPr txBox="1"/>
          <p:nvPr/>
        </p:nvSpPr>
        <p:spPr>
          <a:xfrm>
            <a:off x="5700713" y="290512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继续贴息</a:t>
            </a:r>
            <a:endParaRPr lang="zh-CN" altLang="en-US" b="1" dirty="0">
              <a:latin typeface="黑体" panose="02010609060101010101" pitchFamily="49" charset="-122"/>
              <a:ea typeface="黑体" panose="02010609060101010101" pitchFamily="49" charset="-122"/>
            </a:endParaRPr>
          </a:p>
        </p:txBody>
      </p:sp>
      <p:sp>
        <p:nvSpPr>
          <p:cNvPr id="39" name="Rounded Rectangle 61"/>
          <p:cNvSpPr/>
          <p:nvPr/>
        </p:nvSpPr>
        <p:spPr bwMode="auto">
          <a:xfrm>
            <a:off x="795803" y="1515900"/>
            <a:ext cx="359801" cy="41836"/>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43" name="Rounded Rectangle 58"/>
          <p:cNvSpPr/>
          <p:nvPr/>
        </p:nvSpPr>
        <p:spPr bwMode="auto">
          <a:xfrm>
            <a:off x="1470025" y="2249488"/>
            <a:ext cx="1457325" cy="762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4" name="Rounded Rectangle 59"/>
          <p:cNvSpPr/>
          <p:nvPr/>
        </p:nvSpPr>
        <p:spPr bwMode="auto">
          <a:xfrm>
            <a:off x="1450975" y="2247900"/>
            <a:ext cx="339725" cy="762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08" name="组合 3"/>
          <p:cNvGrpSpPr/>
          <p:nvPr/>
        </p:nvGrpSpPr>
        <p:grpSpPr>
          <a:xfrm>
            <a:off x="755650" y="1863725"/>
            <a:ext cx="431800" cy="469900"/>
            <a:chOff x="601663" y="1497013"/>
            <a:chExt cx="396875" cy="431800"/>
          </a:xfrm>
          <a:solidFill>
            <a:schemeClr val="bg1">
              <a:lumMod val="85000"/>
            </a:schemeClr>
          </a:solidFill>
        </p:grpSpPr>
        <p:grpSp>
          <p:nvGrpSpPr>
            <p:cNvPr id="25609" name="Group 56"/>
            <p:cNvGrpSpPr/>
            <p:nvPr/>
          </p:nvGrpSpPr>
          <p:grpSpPr>
            <a:xfrm>
              <a:off x="601663" y="1497013"/>
              <a:ext cx="396519" cy="422936"/>
              <a:chOff x="956895" y="3589879"/>
              <a:chExt cx="863797" cy="792643"/>
            </a:xfrm>
            <a:grpFill/>
          </p:grpSpPr>
          <p:sp>
            <p:nvSpPr>
              <p:cNvPr id="49" name="Rectangle 60"/>
              <p:cNvSpPr/>
              <p:nvPr/>
            </p:nvSpPr>
            <p:spPr>
              <a:xfrm>
                <a:off x="956895" y="3589879"/>
                <a:ext cx="864573" cy="791404"/>
              </a:xfrm>
              <a:prstGeom prst="rect">
                <a:avLst/>
              </a:prstGeom>
              <a:grpFill/>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0" name="Rounded Rectangle 61"/>
              <p:cNvSpPr/>
              <p:nvPr/>
            </p:nvSpPr>
            <p:spPr>
              <a:xfrm>
                <a:off x="1035692" y="4238087"/>
                <a:ext cx="720001" cy="72000"/>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47" name="Rectangle 60"/>
            <p:cNvSpPr/>
            <p:nvPr/>
          </p:nvSpPr>
          <p:spPr bwMode="auto">
            <a:xfrm>
              <a:off x="601663" y="1506538"/>
              <a:ext cx="396875" cy="422275"/>
            </a:xfrm>
            <a:prstGeom prst="rect">
              <a:avLst/>
            </a:prstGeom>
            <a:grp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48" name="Rounded Rectangle 61"/>
            <p:cNvSpPr/>
            <p:nvPr/>
          </p:nvSpPr>
          <p:spPr bwMode="auto">
            <a:xfrm>
              <a:off x="638615" y="1849073"/>
              <a:ext cx="330510" cy="38417"/>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nvGrpSpPr>
          <p:cNvPr id="25614" name="组合 9"/>
          <p:cNvGrpSpPr/>
          <p:nvPr/>
        </p:nvGrpSpPr>
        <p:grpSpPr>
          <a:xfrm>
            <a:off x="755650" y="2905125"/>
            <a:ext cx="2171700" cy="469900"/>
            <a:chOff x="601663" y="2159000"/>
            <a:chExt cx="1994215" cy="431800"/>
          </a:xfrm>
        </p:grpSpPr>
        <p:sp>
          <p:nvSpPr>
            <p:cNvPr id="52" name="Rounded Rectangle 58"/>
            <p:cNvSpPr/>
            <p:nvPr/>
          </p:nvSpPr>
          <p:spPr bwMode="auto">
            <a:xfrm>
              <a:off x="1257072" y="2511196"/>
              <a:ext cx="1338806" cy="699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53" name="Rounded Rectangle 59"/>
            <p:cNvSpPr/>
            <p:nvPr/>
          </p:nvSpPr>
          <p:spPr bwMode="auto">
            <a:xfrm>
              <a:off x="1239838" y="2511425"/>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17" name="组合 5"/>
            <p:cNvGrpSpPr/>
            <p:nvPr/>
          </p:nvGrpSpPr>
          <p:grpSpPr>
            <a:xfrm>
              <a:off x="601663" y="2159000"/>
              <a:ext cx="396875" cy="431800"/>
              <a:chOff x="601663" y="2159000"/>
              <a:chExt cx="396875" cy="431800"/>
            </a:xfrm>
          </p:grpSpPr>
          <p:grpSp>
            <p:nvGrpSpPr>
              <p:cNvPr id="25618" name="Group 56"/>
              <p:cNvGrpSpPr/>
              <p:nvPr/>
            </p:nvGrpSpPr>
            <p:grpSpPr>
              <a:xfrm>
                <a:off x="601663" y="2159000"/>
                <a:ext cx="396496" cy="422936"/>
                <a:chOff x="956895" y="3589879"/>
                <a:chExt cx="863797" cy="792643"/>
              </a:xfrm>
            </p:grpSpPr>
            <p:sp>
              <p:nvSpPr>
                <p:cNvPr id="58" name="Rectangle 60"/>
                <p:cNvSpPr/>
                <p:nvPr/>
              </p:nvSpPr>
              <p:spPr>
                <a:xfrm>
                  <a:off x="956895" y="3589879"/>
                  <a:ext cx="86462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9"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56" name="Rectangle 60"/>
              <p:cNvSpPr/>
              <p:nvPr/>
            </p:nvSpPr>
            <p:spPr bwMode="auto">
              <a:xfrm>
                <a:off x="601663" y="2168525"/>
                <a:ext cx="396875" cy="4222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2</a:t>
                </a:r>
                <a:endParaRPr lang="zh-CN" altLang="en-US" b="1" strike="noStrike" noProof="1" dirty="0">
                  <a:solidFill>
                    <a:schemeClr val="bg1"/>
                  </a:solidFill>
                  <a:latin typeface="+mj-lt"/>
                  <a:ea typeface="黑体" panose="02010609060101010101" pitchFamily="49" charset="-122"/>
                </a:endParaRPr>
              </a:p>
            </p:txBody>
          </p:sp>
          <p:sp>
            <p:nvSpPr>
              <p:cNvPr id="57" name="Rounded Rectangle 61"/>
              <p:cNvSpPr/>
              <p:nvPr/>
            </p:nvSpPr>
            <p:spPr bwMode="auto">
              <a:xfrm>
                <a:off x="638613" y="2511060"/>
                <a:ext cx="330491"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23" name="组合 77"/>
          <p:cNvGrpSpPr/>
          <p:nvPr/>
        </p:nvGrpSpPr>
        <p:grpSpPr>
          <a:xfrm>
            <a:off x="5075238" y="1309688"/>
            <a:ext cx="3011487" cy="992187"/>
            <a:chOff x="601663" y="2340706"/>
            <a:chExt cx="2765442" cy="912082"/>
          </a:xfrm>
        </p:grpSpPr>
        <p:sp>
          <p:nvSpPr>
            <p:cNvPr id="79" name="Rounded Rectangle 58"/>
            <p:cNvSpPr/>
            <p:nvPr/>
          </p:nvSpPr>
          <p:spPr bwMode="auto">
            <a:xfrm>
              <a:off x="1331126" y="3164048"/>
              <a:ext cx="1704412" cy="793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80" name="Rounded Rectangle 59"/>
            <p:cNvSpPr/>
            <p:nvPr/>
          </p:nvSpPr>
          <p:spPr bwMode="auto">
            <a:xfrm>
              <a:off x="1239838" y="316408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26" name="文本框 1">
              <a:hlinkClick r:id="rId2" action="ppaction://hlinksldjump"/>
            </p:cNvPr>
            <p:cNvSpPr txBox="1"/>
            <p:nvPr/>
          </p:nvSpPr>
          <p:spPr>
            <a:xfrm>
              <a:off x="999006" y="2340706"/>
              <a:ext cx="2368099" cy="310885"/>
            </a:xfrm>
            <a:prstGeom prst="rect">
              <a:avLst/>
            </a:prstGeom>
            <a:noFill/>
            <a:ln w="9525">
              <a:noFill/>
            </a:ln>
          </p:spPr>
          <p:txBody>
            <a:bodyPr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27" name="组合 81"/>
            <p:cNvGrpSpPr/>
            <p:nvPr/>
          </p:nvGrpSpPr>
          <p:grpSpPr>
            <a:xfrm>
              <a:off x="601663" y="2819400"/>
              <a:ext cx="396875" cy="433388"/>
              <a:chOff x="601663" y="2819400"/>
              <a:chExt cx="396875" cy="433388"/>
            </a:xfrm>
          </p:grpSpPr>
          <p:grpSp>
            <p:nvGrpSpPr>
              <p:cNvPr id="25628" name="Group 56"/>
              <p:cNvGrpSpPr/>
              <p:nvPr/>
            </p:nvGrpSpPr>
            <p:grpSpPr>
              <a:xfrm>
                <a:off x="601663" y="2819400"/>
                <a:ext cx="396496" cy="424492"/>
                <a:chOff x="956895" y="3589879"/>
                <a:chExt cx="863797" cy="792643"/>
              </a:xfrm>
            </p:grpSpPr>
            <p:sp>
              <p:nvSpPr>
                <p:cNvPr id="86"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7"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84" name="Rectangle 60"/>
              <p:cNvSpPr/>
              <p:nvPr/>
            </p:nvSpPr>
            <p:spPr bwMode="auto">
              <a:xfrm>
                <a:off x="601663" y="2828925"/>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4</a:t>
                </a:r>
                <a:endParaRPr lang="en-US" altLang="zh-CN" b="1" strike="noStrike" noProof="1" dirty="0">
                  <a:solidFill>
                    <a:schemeClr val="bg1"/>
                  </a:solidFill>
                  <a:latin typeface="+mj-lt"/>
                  <a:ea typeface="黑体" panose="02010609060101010101" pitchFamily="49" charset="-122"/>
                </a:endParaRPr>
              </a:p>
            </p:txBody>
          </p:sp>
          <p:sp>
            <p:nvSpPr>
              <p:cNvPr id="85"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33" name="组合 87"/>
          <p:cNvGrpSpPr/>
          <p:nvPr/>
        </p:nvGrpSpPr>
        <p:grpSpPr>
          <a:xfrm>
            <a:off x="758825" y="4017963"/>
            <a:ext cx="3392488" cy="466725"/>
            <a:chOff x="601663" y="3490913"/>
            <a:chExt cx="3114304" cy="428493"/>
          </a:xfrm>
        </p:grpSpPr>
        <p:sp>
          <p:nvSpPr>
            <p:cNvPr id="89" name="Rounded Rectangle 58"/>
            <p:cNvSpPr/>
            <p:nvPr/>
          </p:nvSpPr>
          <p:spPr bwMode="auto">
            <a:xfrm>
              <a:off x="1255713" y="3833813"/>
              <a:ext cx="1322387" cy="69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90" name="Rounded Rectangle 59"/>
            <p:cNvSpPr/>
            <p:nvPr/>
          </p:nvSpPr>
          <p:spPr bwMode="auto">
            <a:xfrm>
              <a:off x="1239838" y="38338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36" name="文本框 1">
              <a:hlinkClick r:id="rId2" action="ppaction://hlinksldjump"/>
            </p:cNvPr>
            <p:cNvSpPr txBox="1"/>
            <p:nvPr/>
          </p:nvSpPr>
          <p:spPr>
            <a:xfrm>
              <a:off x="1239741" y="3593116"/>
              <a:ext cx="2476226" cy="310885"/>
            </a:xfrm>
            <a:prstGeom prst="rect">
              <a:avLst/>
            </a:prstGeom>
            <a:noFill/>
            <a:ln w="9525">
              <a:noFill/>
            </a:ln>
          </p:spPr>
          <p:txBody>
            <a:bodyPr wrap="square"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37" name="Group 56"/>
            <p:cNvGrpSpPr/>
            <p:nvPr/>
          </p:nvGrpSpPr>
          <p:grpSpPr>
            <a:xfrm>
              <a:off x="605161" y="3497131"/>
              <a:ext cx="396875" cy="422274"/>
              <a:chOff x="964518" y="3619385"/>
              <a:chExt cx="864754" cy="791404"/>
            </a:xfrm>
          </p:grpSpPr>
          <p:sp>
            <p:nvSpPr>
              <p:cNvPr id="95" name="Rectangle 60"/>
              <p:cNvSpPr/>
              <p:nvPr/>
            </p:nvSpPr>
            <p:spPr>
              <a:xfrm>
                <a:off x="964518" y="3619385"/>
                <a:ext cx="864754"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96"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3" name="Rectangle 60"/>
            <p:cNvSpPr/>
            <p:nvPr/>
          </p:nvSpPr>
          <p:spPr bwMode="auto">
            <a:xfrm>
              <a:off x="601663" y="3490913"/>
              <a:ext cx="396875" cy="422275"/>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3</a:t>
              </a:r>
              <a:endParaRPr lang="en-US" altLang="zh-CN" b="1" strike="noStrike" noProof="1" dirty="0">
                <a:solidFill>
                  <a:schemeClr val="bg1"/>
                </a:solidFill>
                <a:latin typeface="+mj-lt"/>
                <a:ea typeface="黑体" panose="02010609060101010101" pitchFamily="49" charset="-122"/>
              </a:endParaRPr>
            </a:p>
          </p:txBody>
        </p:sp>
        <p:sp>
          <p:nvSpPr>
            <p:cNvPr id="94" name="Rounded Rectangle 61"/>
            <p:cNvSpPr/>
            <p:nvPr/>
          </p:nvSpPr>
          <p:spPr bwMode="auto">
            <a:xfrm>
              <a:off x="638607" y="3833448"/>
              <a:ext cx="33044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2" name="文本框 1">
            <a:hlinkClick r:id="rId2" action="ppaction://hlinksldjump"/>
          </p:cNvPr>
          <p:cNvSpPr txBox="1"/>
          <p:nvPr/>
        </p:nvSpPr>
        <p:spPr>
          <a:xfrm>
            <a:off x="5770563" y="1179513"/>
            <a:ext cx="3248025" cy="301625"/>
          </a:xfrm>
          <a:prstGeom prst="rect">
            <a:avLst/>
          </a:prstGeom>
          <a:noFill/>
          <a:ln w="9525">
            <a:noFill/>
          </a:ln>
        </p:spPr>
        <p:txBody>
          <a:bodyPr wrap="square" anchor="t" anchorCtr="0">
            <a:spAutoFit/>
          </a:bodyPr>
          <a:p>
            <a:pPr>
              <a:lnSpc>
                <a:spcPct val="85000"/>
              </a:lnSpc>
            </a:pPr>
            <a:endParaRPr lang="en-US" altLang="zh-CN" sz="1600" b="1" dirty="0">
              <a:latin typeface="黑体" panose="02010609060101010101" pitchFamily="49" charset="-122"/>
              <a:ea typeface="黑体" panose="02010609060101010101" pitchFamily="49" charset="-122"/>
            </a:endParaRPr>
          </a:p>
        </p:txBody>
      </p:sp>
      <p:grpSp>
        <p:nvGrpSpPr>
          <p:cNvPr id="111" name="组合 110"/>
          <p:cNvGrpSpPr/>
          <p:nvPr/>
        </p:nvGrpSpPr>
        <p:grpSpPr>
          <a:xfrm>
            <a:off x="5190627" y="1463797"/>
            <a:ext cx="360753" cy="48757"/>
            <a:chOff x="637832" y="3166541"/>
            <a:chExt cx="331272" cy="44772"/>
          </a:xfrm>
        </p:grpSpPr>
        <p:sp>
          <p:nvSpPr>
            <p:cNvPr id="116" name="Rounded Rectangle 61"/>
            <p:cNvSpPr/>
            <p:nvPr/>
          </p:nvSpPr>
          <p:spPr>
            <a:xfrm>
              <a:off x="637832" y="3166541"/>
              <a:ext cx="330491" cy="38559"/>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114"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4" name="文本框 1">
            <a:hlinkClick r:id="rId2" action="ppaction://hlinksldjump"/>
          </p:cNvPr>
          <p:cNvSpPr txBox="1"/>
          <p:nvPr/>
        </p:nvSpPr>
        <p:spPr>
          <a:xfrm>
            <a:off x="1338263" y="2884488"/>
            <a:ext cx="327342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贷款还款方式</a:t>
            </a:r>
            <a:endParaRPr lang="zh-CN" altLang="en-US" b="1" dirty="0">
              <a:latin typeface="黑体" panose="02010609060101010101" pitchFamily="49" charset="-122"/>
              <a:ea typeface="黑体" panose="02010609060101010101" pitchFamily="49" charset="-122"/>
            </a:endParaRPr>
          </a:p>
        </p:txBody>
      </p:sp>
      <p:sp>
        <p:nvSpPr>
          <p:cNvPr id="25645" name="文本框 1">
            <a:hlinkClick r:id="rId2" action="ppaction://hlinksldjump"/>
          </p:cNvPr>
          <p:cNvSpPr txBox="1"/>
          <p:nvPr/>
        </p:nvSpPr>
        <p:spPr>
          <a:xfrm>
            <a:off x="1338580" y="1843405"/>
            <a:ext cx="2330450" cy="368300"/>
          </a:xfrm>
          <a:prstGeom prst="rect">
            <a:avLst/>
          </a:prstGeom>
          <a:noFill/>
          <a:ln w="9525">
            <a:noFill/>
          </a:ln>
        </p:spPr>
        <p:txBody>
          <a:bodyPr wrap="square" anchor="t" anchorCtr="0">
            <a:spAutoFit/>
          </a:bodyPr>
          <a:p>
            <a:r>
              <a:rPr lang="en-US" altLang="zh-CN" b="1" dirty="0">
                <a:latin typeface="黑体" panose="02010609060101010101" pitchFamily="49" charset="-122"/>
                <a:ea typeface="黑体" panose="02010609060101010101" pitchFamily="49" charset="-122"/>
              </a:rPr>
              <a:t>2023</a:t>
            </a:r>
            <a:r>
              <a:rPr lang="zh-CN" altLang="en-US" b="1" dirty="0">
                <a:latin typeface="黑体" panose="02010609060101010101" pitchFamily="49" charset="-122"/>
                <a:ea typeface="黑体" panose="02010609060101010101" pitchFamily="49" charset="-122"/>
              </a:rPr>
              <a:t>年贴息政策解读</a:t>
            </a:r>
            <a:endParaRPr lang="zh-CN" altLang="en-US" b="1" dirty="0">
              <a:latin typeface="黑体" panose="02010609060101010101" pitchFamily="49" charset="-122"/>
              <a:ea typeface="黑体" panose="02010609060101010101" pitchFamily="49" charset="-122"/>
            </a:endParaRPr>
          </a:p>
        </p:txBody>
      </p:sp>
      <p:sp>
        <p:nvSpPr>
          <p:cNvPr id="25646" name="文本框 1">
            <a:hlinkClick r:id="rId2" action="ppaction://hlinksldjump"/>
          </p:cNvPr>
          <p:cNvSpPr txBox="1"/>
          <p:nvPr/>
        </p:nvSpPr>
        <p:spPr>
          <a:xfrm>
            <a:off x="1338263" y="3987800"/>
            <a:ext cx="2597150"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提前还款</a:t>
            </a:r>
            <a:endParaRPr lang="zh-CN" altLang="en-US" b="1" dirty="0">
              <a:latin typeface="黑体" panose="02010609060101010101" pitchFamily="49" charset="-122"/>
              <a:ea typeface="黑体" panose="02010609060101010101" pitchFamily="49" charset="-122"/>
            </a:endParaRPr>
          </a:p>
        </p:txBody>
      </p:sp>
      <p:grpSp>
        <p:nvGrpSpPr>
          <p:cNvPr id="25647" name="组合 106"/>
          <p:cNvGrpSpPr/>
          <p:nvPr/>
        </p:nvGrpSpPr>
        <p:grpSpPr>
          <a:xfrm>
            <a:off x="5080000" y="2903538"/>
            <a:ext cx="2608263" cy="458787"/>
            <a:chOff x="601663" y="2819012"/>
            <a:chExt cx="2409151" cy="424880"/>
          </a:xfrm>
        </p:grpSpPr>
        <p:sp>
          <p:nvSpPr>
            <p:cNvPr id="117"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118"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50" name="组合 119"/>
            <p:cNvGrpSpPr/>
            <p:nvPr/>
          </p:nvGrpSpPr>
          <p:grpSpPr>
            <a:xfrm>
              <a:off x="601663" y="2819012"/>
              <a:ext cx="396875" cy="424880"/>
              <a:chOff x="601663" y="2819012"/>
              <a:chExt cx="396875" cy="424880"/>
            </a:xfrm>
          </p:grpSpPr>
          <p:grpSp>
            <p:nvGrpSpPr>
              <p:cNvPr id="25651" name="Group 56"/>
              <p:cNvGrpSpPr/>
              <p:nvPr/>
            </p:nvGrpSpPr>
            <p:grpSpPr>
              <a:xfrm>
                <a:off x="601663" y="2819400"/>
                <a:ext cx="396496" cy="424492"/>
                <a:chOff x="956895" y="3589879"/>
                <a:chExt cx="863797" cy="792643"/>
              </a:xfrm>
            </p:grpSpPr>
            <p:sp>
              <p:nvSpPr>
                <p:cNvPr id="124"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125"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122"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5</a:t>
                </a:r>
                <a:endParaRPr lang="en-US" altLang="zh-CN" b="1" strike="noStrike" noProof="1" dirty="0">
                  <a:solidFill>
                    <a:schemeClr val="bg1"/>
                  </a:solidFill>
                  <a:latin typeface="+mj-lt"/>
                  <a:ea typeface="黑体" panose="02010609060101010101" pitchFamily="49" charset="-122"/>
                </a:endParaRPr>
              </a:p>
            </p:txBody>
          </p:sp>
          <p:sp>
            <p:nvSpPr>
              <p:cNvPr id="123"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25656" name="文本框 1">
            <a:hlinkClick r:id="rId2" action="ppaction://hlinksldjump"/>
          </p:cNvPr>
          <p:cNvSpPr txBox="1"/>
          <p:nvPr/>
        </p:nvSpPr>
        <p:spPr>
          <a:xfrm>
            <a:off x="5700713" y="1839913"/>
            <a:ext cx="211137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正常还款</a:t>
            </a:r>
            <a:endParaRPr lang="zh-CN" altLang="en-US" b="1" dirty="0">
              <a:latin typeface="黑体" panose="02010609060101010101" pitchFamily="49" charset="-122"/>
              <a:ea typeface="黑体" panose="02010609060101010101" pitchFamily="49" charset="-122"/>
            </a:endParaRPr>
          </a:p>
        </p:txBody>
      </p:sp>
      <p:grpSp>
        <p:nvGrpSpPr>
          <p:cNvPr id="2" name="组合 106"/>
          <p:cNvGrpSpPr/>
          <p:nvPr/>
        </p:nvGrpSpPr>
        <p:grpSpPr>
          <a:xfrm>
            <a:off x="5080000" y="4009073"/>
            <a:ext cx="2608263" cy="458787"/>
            <a:chOff x="601663" y="2819012"/>
            <a:chExt cx="2409151" cy="424880"/>
          </a:xfrm>
        </p:grpSpPr>
        <p:sp>
          <p:nvSpPr>
            <p:cNvPr id="3"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5" name="组合 119"/>
            <p:cNvGrpSpPr/>
            <p:nvPr/>
          </p:nvGrpSpPr>
          <p:grpSpPr>
            <a:xfrm>
              <a:off x="601663" y="2819012"/>
              <a:ext cx="396875" cy="424880"/>
              <a:chOff x="601663" y="2819012"/>
              <a:chExt cx="396875" cy="424880"/>
            </a:xfrm>
          </p:grpSpPr>
          <p:grpSp>
            <p:nvGrpSpPr>
              <p:cNvPr id="6" name="Group 56"/>
              <p:cNvGrpSpPr/>
              <p:nvPr/>
            </p:nvGrpSpPr>
            <p:grpSpPr>
              <a:xfrm>
                <a:off x="601663" y="2819400"/>
                <a:ext cx="396496" cy="424492"/>
                <a:chOff x="956895" y="3589879"/>
                <a:chExt cx="863797" cy="792643"/>
              </a:xfrm>
            </p:grpSpPr>
            <p:sp>
              <p:nvSpPr>
                <p:cNvPr id="7"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 name="Rectangle 60"/>
              <p:cNvSpPr/>
              <p:nvPr/>
            </p:nvSpPr>
            <p:spPr bwMode="auto">
              <a:xfrm>
                <a:off x="601663" y="2819012"/>
                <a:ext cx="396875" cy="42386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6</a:t>
                </a:r>
                <a:endParaRPr lang="en-US" altLang="zh-CN" b="1" strike="noStrike" noProof="1" dirty="0">
                  <a:solidFill>
                    <a:schemeClr val="bg1"/>
                  </a:solidFill>
                  <a:latin typeface="+mj-lt"/>
                  <a:ea typeface="黑体" panose="02010609060101010101" pitchFamily="49" charset="-122"/>
                </a:endParaRPr>
              </a:p>
            </p:txBody>
          </p:sp>
          <p:sp>
            <p:nvSpPr>
              <p:cNvPr id="10"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11" name="文本框 1">
            <a:hlinkClick r:id="rId2" action="ppaction://hlinksldjump"/>
          </p:cNvPr>
          <p:cNvSpPr txBox="1"/>
          <p:nvPr/>
        </p:nvSpPr>
        <p:spPr>
          <a:xfrm>
            <a:off x="5700713" y="410146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其他说明</a:t>
            </a:r>
            <a:endParaRPr lang="zh-CN" altLang="en-US" b="1" dirty="0">
              <a:latin typeface="黑体" panose="02010609060101010101" pitchFamily="49" charset="-122"/>
              <a:ea typeface="黑体"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标题 1"/>
          <p:cNvSpPr>
            <a:spLocks noGrp="1"/>
          </p:cNvSpPr>
          <p:nvPr>
            <p:ph type="title"/>
          </p:nvPr>
        </p:nvSpPr>
        <p:spPr>
          <a:xfrm>
            <a:off x="536575" y="1690688"/>
            <a:ext cx="8435975" cy="4508500"/>
          </a:xfrm>
          <a:noFill/>
          <a:ln>
            <a:noFill/>
          </a:ln>
        </p:spPr>
        <p:txBody>
          <a:bodyPr anchor="t" anchorCtr="0"/>
          <a:p>
            <a:pPr algn="l"/>
            <a:r>
              <a:rPr lang="zh-CN" altLang="en-US" sz="2000" b="1" dirty="0">
                <a:latin typeface="黑体" panose="02010609060101010101" pitchFamily="49" charset="-122"/>
                <a:ea typeface="黑体" panose="02010609060101010101" pitchFamily="49" charset="-122"/>
                <a:sym typeface="+mn-ea"/>
              </a:rPr>
              <a:t>一、信息隔离</a:t>
            </a:r>
            <a:br>
              <a:rPr lang="zh-CN" altLang="en-US" sz="2000" b="1" dirty="0">
                <a:latin typeface="黑体" panose="02010609060101010101" pitchFamily="49" charset="-122"/>
                <a:ea typeface="黑体" panose="02010609060101010101" pitchFamily="49" charset="-122"/>
                <a:sym typeface="+mn-ea"/>
              </a:rPr>
            </a:br>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根据《中华人民共和国反洗钱法》、《个人存款账户实名制规定》、《金融机构客户身份识别和客户身份资料及交易记录保存管理办法》等法律法规，我行分别在2019年9月2日和2020年</a:t>
            </a:r>
            <a:r>
              <a:rPr lang="en-US" altLang="zh-CN" sz="2000" b="1" dirty="0">
                <a:latin typeface="黑体" panose="02010609060101010101" pitchFamily="49" charset="-122"/>
                <a:ea typeface="黑体" panose="02010609060101010101" pitchFamily="49" charset="-122"/>
                <a:sym typeface="+mn-ea"/>
              </a:rPr>
              <a:t>6</a:t>
            </a:r>
            <a:r>
              <a:rPr lang="zh-CN" altLang="en-US" sz="2000" b="1" dirty="0">
                <a:latin typeface="黑体" panose="02010609060101010101" pitchFamily="49" charset="-122"/>
                <a:ea typeface="黑体" panose="02010609060101010101" pitchFamily="49" charset="-122"/>
                <a:sym typeface="+mn-ea"/>
              </a:rPr>
              <a:t>月</a:t>
            </a:r>
            <a:r>
              <a:rPr lang="en-US" altLang="zh-CN" sz="2000" b="1" dirty="0">
                <a:latin typeface="黑体" panose="02010609060101010101" pitchFamily="49" charset="-122"/>
                <a:ea typeface="黑体" panose="02010609060101010101" pitchFamily="49" charset="-122"/>
                <a:sym typeface="+mn-ea"/>
              </a:rPr>
              <a:t>30</a:t>
            </a:r>
            <a:r>
              <a:rPr lang="zh-CN" altLang="en-US" sz="2000" b="1" dirty="0">
                <a:latin typeface="黑体" panose="02010609060101010101" pitchFamily="49" charset="-122"/>
                <a:ea typeface="黑体" panose="02010609060101010101" pitchFamily="49" charset="-122"/>
                <a:sym typeface="+mn-ea"/>
              </a:rPr>
              <a:t>日发布《关于开展个人客户身份基本信息核实和完善的公告》，客户如在我行留存的身份信息不完整、不真实，或有效</a:t>
            </a:r>
            <a:r>
              <a:rPr lang="zh-CN" altLang="en-US" sz="2000" b="1" dirty="0">
                <a:solidFill>
                  <a:srgbClr val="FF0000"/>
                </a:solidFill>
                <a:latin typeface="黑体" panose="02010609060101010101" pitchFamily="49" charset="-122"/>
                <a:ea typeface="黑体" panose="02010609060101010101" pitchFamily="49" charset="-122"/>
                <a:sym typeface="+mn-ea"/>
              </a:rPr>
              <a:t>身份证件过期</a:t>
            </a:r>
            <a:r>
              <a:rPr lang="zh-CN" altLang="en-US" sz="2000" b="1" dirty="0">
                <a:latin typeface="黑体" panose="02010609060101010101" pitchFamily="49" charset="-122"/>
                <a:ea typeface="黑体" panose="02010609060101010101" pitchFamily="49" charset="-122"/>
                <a:sym typeface="+mn-ea"/>
              </a:rPr>
              <a:t>且</a:t>
            </a:r>
            <a:r>
              <a:rPr lang="zh-CN" altLang="en-US" sz="2000" b="1" dirty="0">
                <a:solidFill>
                  <a:srgbClr val="FF0000"/>
                </a:solidFill>
                <a:latin typeface="黑体" panose="02010609060101010101" pitchFamily="49" charset="-122"/>
                <a:ea typeface="黑体" panose="02010609060101010101" pitchFamily="49" charset="-122"/>
                <a:sym typeface="+mn-ea"/>
              </a:rPr>
              <a:t>在合理期限内没有及时更新，</a:t>
            </a:r>
            <a:r>
              <a:rPr lang="zh-CN" altLang="en-US" sz="2000" b="1" dirty="0">
                <a:solidFill>
                  <a:schemeClr val="tx1"/>
                </a:solidFill>
                <a:latin typeface="黑体" panose="02010609060101010101" pitchFamily="49" charset="-122"/>
                <a:ea typeface="黑体" panose="02010609060101010101" pitchFamily="49" charset="-122"/>
                <a:sym typeface="+mn-ea"/>
              </a:rPr>
              <a:t>我行将无法对其名下的账户继续提供金融服务。如果学生</a:t>
            </a:r>
            <a:r>
              <a:rPr lang="zh-CN" altLang="en-US" sz="2000" b="1" dirty="0">
                <a:solidFill>
                  <a:srgbClr val="FF0000"/>
                </a:solidFill>
                <a:latin typeface="黑体" panose="02010609060101010101" pitchFamily="49" charset="-122"/>
                <a:ea typeface="黑体" panose="02010609060101010101" pitchFamily="49" charset="-122"/>
                <a:sym typeface="+mn-ea"/>
              </a:rPr>
              <a:t>身份证件过期超</a:t>
            </a:r>
            <a:r>
              <a:rPr lang="en-US" altLang="zh-CN" sz="2000" b="1" dirty="0">
                <a:solidFill>
                  <a:srgbClr val="FF0000"/>
                </a:solidFill>
                <a:latin typeface="黑体" panose="02010609060101010101" pitchFamily="49" charset="-122"/>
                <a:ea typeface="黑体" panose="02010609060101010101" pitchFamily="49" charset="-122"/>
                <a:sym typeface="+mn-ea"/>
              </a:rPr>
              <a:t>90</a:t>
            </a:r>
            <a:r>
              <a:rPr lang="zh-CN" altLang="en-US" sz="2000" b="1" dirty="0">
                <a:solidFill>
                  <a:srgbClr val="FF0000"/>
                </a:solidFill>
                <a:latin typeface="黑体" panose="02010609060101010101" pitchFamily="49" charset="-122"/>
                <a:ea typeface="黑体" panose="02010609060101010101" pitchFamily="49" charset="-122"/>
                <a:sym typeface="+mn-ea"/>
              </a:rPr>
              <a:t>天未维护，</a:t>
            </a:r>
            <a:r>
              <a:rPr lang="zh-CN" altLang="en-US" sz="2000" b="1" dirty="0">
                <a:solidFill>
                  <a:schemeClr val="tx1"/>
                </a:solidFill>
                <a:latin typeface="黑体" panose="02010609060101010101" pitchFamily="49" charset="-122"/>
                <a:ea typeface="黑体" panose="02010609060101010101" pitchFamily="49" charset="-122"/>
                <a:sym typeface="+mn-ea"/>
              </a:rPr>
              <a:t>将导致</a:t>
            </a:r>
            <a:r>
              <a:rPr lang="zh-CN" altLang="en-US" sz="2000" b="1" dirty="0">
                <a:solidFill>
                  <a:srgbClr val="FF0000"/>
                </a:solidFill>
                <a:latin typeface="黑体" panose="02010609060101010101" pitchFamily="49" charset="-122"/>
                <a:ea typeface="黑体" panose="02010609060101010101" pitchFamily="49" charset="-122"/>
                <a:sym typeface="+mn-ea"/>
              </a:rPr>
              <a:t>贴息失败</a:t>
            </a:r>
            <a:r>
              <a:rPr lang="zh-CN" altLang="en-US" sz="2000" b="1" dirty="0">
                <a:solidFill>
                  <a:schemeClr val="tx1"/>
                </a:solidFill>
                <a:latin typeface="黑体" panose="02010609060101010101" pitchFamily="49" charset="-122"/>
                <a:ea typeface="黑体" panose="02010609060101010101" pitchFamily="49" charset="-122"/>
                <a:sym typeface="+mn-ea"/>
              </a:rPr>
              <a:t>或</a:t>
            </a:r>
            <a:r>
              <a:rPr lang="zh-CN" altLang="en-US" sz="2000" b="1" dirty="0">
                <a:solidFill>
                  <a:srgbClr val="FF0000"/>
                </a:solidFill>
                <a:latin typeface="黑体" panose="02010609060101010101" pitchFamily="49" charset="-122"/>
                <a:ea typeface="黑体" panose="02010609060101010101" pitchFamily="49" charset="-122"/>
                <a:sym typeface="+mn-ea"/>
              </a:rPr>
              <a:t>还款扣账不成功</a:t>
            </a:r>
            <a:r>
              <a:rPr lang="zh-CN" altLang="en-US" sz="2000" b="1" dirty="0">
                <a:solidFill>
                  <a:schemeClr val="tx1"/>
                </a:solidFill>
                <a:latin typeface="黑体" panose="02010609060101010101" pitchFamily="49" charset="-122"/>
                <a:ea typeface="黑体" panose="02010609060101010101" pitchFamily="49" charset="-122"/>
                <a:sym typeface="+mn-ea"/>
              </a:rPr>
              <a:t>，贷款逾期。</a:t>
            </a:r>
            <a:br>
              <a:rPr lang="zh-CN" altLang="en-US" sz="2000" b="1" dirty="0">
                <a:solidFill>
                  <a:schemeClr val="tx1"/>
                </a:solidFill>
                <a:latin typeface="黑体" panose="02010609060101010101" pitchFamily="49" charset="-122"/>
                <a:ea typeface="黑体" panose="02010609060101010101" pitchFamily="49" charset="-122"/>
                <a:sym typeface="+mn-ea"/>
              </a:rPr>
            </a:br>
            <a:br>
              <a:rPr lang="zh-CN" altLang="en-US" sz="2000" b="1" dirty="0">
                <a:solidFill>
                  <a:schemeClr val="tx1"/>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endParaRPr lang="zh-CN" altLang="en-US" sz="2000" b="1" dirty="0">
              <a:solidFill>
                <a:srgbClr val="7030A0"/>
              </a:solidFill>
              <a:latin typeface="仿宋_GB2312" panose="02010609030101010101" charset="-122"/>
              <a:ea typeface="仿宋_GB2312" panose="02010609030101010101" charset="-122"/>
            </a:endParaRPr>
          </a:p>
        </p:txBody>
      </p:sp>
      <p:sp>
        <p:nvSpPr>
          <p:cNvPr id="4" name="文本框 3"/>
          <p:cNvSpPr txBox="1"/>
          <p:nvPr/>
        </p:nvSpPr>
        <p:spPr>
          <a:xfrm>
            <a:off x="536575" y="1014413"/>
            <a:ext cx="8435975"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其他说明</a:t>
            </a:r>
            <a:endPar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endParaRPr>
          </a:p>
        </p:txBody>
      </p:sp>
      <p:sp>
        <p:nvSpPr>
          <p:cNvPr id="2" name="文本框 1"/>
          <p:cNvSpPr txBox="1"/>
          <p:nvPr/>
        </p:nvSpPr>
        <p:spPr>
          <a:xfrm>
            <a:off x="1835785" y="4877435"/>
            <a:ext cx="7040245" cy="1322070"/>
          </a:xfrm>
          <a:prstGeom prst="rect">
            <a:avLst/>
          </a:prstGeom>
          <a:noFill/>
        </p:spPr>
        <p:txBody>
          <a:bodyPr wrap="square" rtlCol="0">
            <a:spAutoFit/>
          </a:bodyPr>
          <a:p>
            <a:pPr algn="l"/>
            <a:r>
              <a:rPr lang="en-US" altLang="zh-CN" sz="2000" b="1" dirty="0">
                <a:latin typeface="黑体" panose="02010609060101010101" pitchFamily="49" charset="-122"/>
                <a:ea typeface="黑体" panose="02010609060101010101" pitchFamily="49" charset="-122"/>
                <a:sym typeface="+mn-ea"/>
              </a:rPr>
              <a:t>    </a:t>
            </a:r>
            <a:r>
              <a:rPr lang="zh-CN" altLang="en-US" sz="2000" b="1" dirty="0">
                <a:latin typeface="黑体" panose="02010609060101010101" pitchFamily="49" charset="-122"/>
                <a:ea typeface="黑体" panose="02010609060101010101" pitchFamily="49" charset="-122"/>
                <a:sym typeface="+mn-ea"/>
              </a:rPr>
              <a:t>为保证您的账户正常使用，请通过中国银行营业网点或中国银行手机银行APP、中银客信通小程序等渠道查看并核对您的身份信息，如存在信息不准确、不完整、证件信息过期等情况，可通过上述渠道更新和完善。</a:t>
            </a:r>
            <a:endParaRPr lang="zh-CN" altLang="en-US" sz="2000"/>
          </a:p>
        </p:txBody>
      </p:sp>
      <p:sp>
        <p:nvSpPr>
          <p:cNvPr id="5" name="心形 4"/>
          <p:cNvSpPr/>
          <p:nvPr/>
        </p:nvSpPr>
        <p:spPr>
          <a:xfrm>
            <a:off x="683895" y="4436745"/>
            <a:ext cx="1184910" cy="1228090"/>
          </a:xfrm>
          <a:prstGeom prst="heart">
            <a:avLst/>
          </a:prstGeom>
          <a:solidFill>
            <a:schemeClr val="accent6">
              <a:lumMod val="40000"/>
              <a:lumOff val="6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r>
              <a:rPr lang="zh-CN" altLang="en-US" sz="1800" b="1">
                <a:solidFill>
                  <a:srgbClr val="7030A0"/>
                </a:solidFill>
                <a:sym typeface="+mn-ea"/>
              </a:rPr>
              <a:t>温馨提示</a:t>
            </a: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1"/>
          <p:cNvSpPr>
            <a:spLocks noGrp="1"/>
          </p:cNvSpPr>
          <p:nvPr>
            <p:ph type="title"/>
          </p:nvPr>
        </p:nvSpPr>
        <p:spPr>
          <a:xfrm>
            <a:off x="536575" y="1690688"/>
            <a:ext cx="8435975" cy="4508500"/>
          </a:xfrm>
          <a:noFill/>
          <a:ln>
            <a:noFill/>
          </a:ln>
        </p:spPr>
        <p:txBody>
          <a:bodyPr anchor="t" anchorCtr="0"/>
          <a:p>
            <a:pPr algn="l"/>
            <a:r>
              <a:rPr lang="zh-CN" altLang="en-US" sz="2000" b="1" dirty="0">
                <a:latin typeface="黑体" panose="02010609060101010101" pitchFamily="49" charset="-122"/>
                <a:ea typeface="黑体" panose="02010609060101010101" pitchFamily="49" charset="-122"/>
              </a:rPr>
              <a:t>二、查询还款计划和还款记录</a:t>
            </a:r>
            <a:br>
              <a:rPr lang="zh-CN" altLang="en-US" sz="2000" b="1" dirty="0">
                <a:latin typeface="黑体" panose="02010609060101010101" pitchFamily="49" charset="-122"/>
                <a:ea typeface="黑体" panose="02010609060101010101" pitchFamily="49" charset="-122"/>
              </a:rPr>
            </a:br>
            <a:r>
              <a:rPr lang="zh-CN" altLang="en-US" sz="2000" b="1" dirty="0">
                <a:latin typeface="黑体" panose="02010609060101010101" pitchFamily="49" charset="-122"/>
                <a:ea typeface="黑体" panose="02010609060101010101" pitchFamily="49" charset="-122"/>
              </a:rPr>
              <a:t>   “剩余”是查看未来的还款计划，“历史”和“逾期”是查看以前的还款记录。</a:t>
            </a: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endParaRPr lang="zh-CN" altLang="en-US" sz="2000" b="1" dirty="0">
              <a:solidFill>
                <a:srgbClr val="7030A0"/>
              </a:solidFill>
              <a:latin typeface="仿宋_GB2312" panose="02010609030101010101" charset="-122"/>
              <a:ea typeface="仿宋_GB2312" panose="02010609030101010101" charset="-122"/>
            </a:endParaRPr>
          </a:p>
        </p:txBody>
      </p:sp>
      <p:sp>
        <p:nvSpPr>
          <p:cNvPr id="4" name="文本框 3"/>
          <p:cNvSpPr txBox="1"/>
          <p:nvPr/>
        </p:nvSpPr>
        <p:spPr>
          <a:xfrm>
            <a:off x="536575" y="1014413"/>
            <a:ext cx="8435975"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其他说明</a:t>
            </a:r>
            <a:endPar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endParaRPr>
          </a:p>
        </p:txBody>
      </p:sp>
      <p:pic>
        <p:nvPicPr>
          <p:cNvPr id="56323" name="图片 9"/>
          <p:cNvPicPr>
            <a:picLocks noChangeAspect="1"/>
          </p:cNvPicPr>
          <p:nvPr/>
        </p:nvPicPr>
        <p:blipFill>
          <a:blip r:embed="rId1"/>
          <a:stretch>
            <a:fillRect/>
          </a:stretch>
        </p:blipFill>
        <p:spPr>
          <a:xfrm>
            <a:off x="738188" y="2738438"/>
            <a:ext cx="2128837" cy="3460750"/>
          </a:xfrm>
          <a:prstGeom prst="rect">
            <a:avLst/>
          </a:prstGeom>
          <a:noFill/>
          <a:ln w="9525">
            <a:noFill/>
          </a:ln>
        </p:spPr>
      </p:pic>
      <p:sp>
        <p:nvSpPr>
          <p:cNvPr id="5" name="文本框 4"/>
          <p:cNvSpPr txBox="1"/>
          <p:nvPr/>
        </p:nvSpPr>
        <p:spPr>
          <a:xfrm>
            <a:off x="3105150" y="4495165"/>
            <a:ext cx="411441" cy="365760"/>
          </a:xfrm>
          <a:prstGeom prst="rect">
            <a:avLst/>
          </a:prstGeom>
          <a:noFill/>
        </p:spPr>
        <p:txBody>
          <a:bodyPr wrap="none" rtlCol="0" anchor="t">
            <a:spAutoFit/>
          </a:bodyPr>
          <a:p>
            <a:r>
              <a:rPr lang="zh-CN" altLang="en-US"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chemeClr val="accent2">
                  <a:lumMod val="40000"/>
                  <a:lumOff val="60000"/>
                </a:schemeClr>
              </a:solidFill>
              <a:cs typeface="Arial" panose="020B0604020202020204" pitchFamily="34" charset="0"/>
            </a:endParaRPr>
          </a:p>
        </p:txBody>
      </p:sp>
      <p:pic>
        <p:nvPicPr>
          <p:cNvPr id="56325" name="图片 10"/>
          <p:cNvPicPr>
            <a:picLocks noChangeAspect="1"/>
          </p:cNvPicPr>
          <p:nvPr/>
        </p:nvPicPr>
        <p:blipFill>
          <a:blip r:embed="rId2"/>
          <a:stretch>
            <a:fillRect/>
          </a:stretch>
        </p:blipFill>
        <p:spPr>
          <a:xfrm>
            <a:off x="3679825" y="2738438"/>
            <a:ext cx="2178050" cy="3460750"/>
          </a:xfrm>
          <a:prstGeom prst="rect">
            <a:avLst/>
          </a:prstGeom>
          <a:noFill/>
          <a:ln w="9525">
            <a:noFill/>
          </a:ln>
        </p:spPr>
      </p:pic>
      <p:sp>
        <p:nvSpPr>
          <p:cNvPr id="6" name="文本框 5"/>
          <p:cNvSpPr txBox="1"/>
          <p:nvPr/>
        </p:nvSpPr>
        <p:spPr>
          <a:xfrm>
            <a:off x="6021069" y="4495165"/>
            <a:ext cx="411481" cy="365760"/>
          </a:xfrm>
          <a:prstGeom prst="rect">
            <a:avLst/>
          </a:prstGeom>
          <a:noFill/>
        </p:spPr>
        <p:txBody>
          <a:bodyPr wrap="none" rtlCol="0" anchor="t">
            <a:spAutoFit/>
          </a:bodyPr>
          <a:p>
            <a:r>
              <a:rPr lang="zh-CN" altLang="en-US"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chemeClr val="accent2">
                  <a:lumMod val="40000"/>
                  <a:lumOff val="60000"/>
                </a:schemeClr>
              </a:solidFill>
              <a:cs typeface="Arial" panose="020B0604020202020204" pitchFamily="34" charset="0"/>
            </a:endParaRPr>
          </a:p>
        </p:txBody>
      </p:sp>
      <p:pic>
        <p:nvPicPr>
          <p:cNvPr id="56327" name="图片 12"/>
          <p:cNvPicPr>
            <a:picLocks noChangeAspect="1"/>
          </p:cNvPicPr>
          <p:nvPr/>
        </p:nvPicPr>
        <p:blipFill>
          <a:blip r:embed="rId3"/>
          <a:stretch>
            <a:fillRect/>
          </a:stretch>
        </p:blipFill>
        <p:spPr>
          <a:xfrm>
            <a:off x="6565900" y="2738438"/>
            <a:ext cx="2144713" cy="3460750"/>
          </a:xfrm>
          <a:prstGeom prst="rect">
            <a:avLst/>
          </a:prstGeom>
          <a:noFill/>
          <a:ln w="9525">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p:nvPr>
        </p:nvSpPr>
        <p:spPr>
          <a:xfrm>
            <a:off x="536575" y="1563688"/>
            <a:ext cx="8435975" cy="4792662"/>
          </a:xfrm>
          <a:noFill/>
          <a:ln>
            <a:noFill/>
          </a:ln>
        </p:spPr>
        <p:txBody>
          <a:bodyPr anchor="t" anchorCtr="0"/>
          <a:p>
            <a:pPr algn="l"/>
            <a:r>
              <a:rPr lang="zh-CN" altLang="en-US" sz="2000" b="1" dirty="0">
                <a:latin typeface="黑体" panose="02010609060101010101" pitchFamily="49" charset="-122"/>
                <a:ea typeface="黑体" panose="02010609060101010101" pitchFamily="49" charset="-122"/>
              </a:rPr>
              <a:t>三、更改还款账号</a:t>
            </a:r>
            <a:br>
              <a:rPr lang="zh-CN" altLang="en-US" sz="2000" b="1" dirty="0">
                <a:latin typeface="黑体" panose="02010609060101010101" pitchFamily="49" charset="-122"/>
                <a:ea typeface="黑体" panose="02010609060101010101" pitchFamily="49" charset="-122"/>
              </a:rPr>
            </a:br>
            <a:r>
              <a:rPr lang="zh-CN" altLang="en-US" sz="2000" b="1" dirty="0">
                <a:latin typeface="黑体" panose="02010609060101010101" pitchFamily="49" charset="-122"/>
                <a:ea typeface="黑体" panose="02010609060101010101" pitchFamily="49" charset="-122"/>
              </a:rPr>
              <a:t>    选择新还款账户，点击“本人同意签署”</a:t>
            </a:r>
            <a:r>
              <a:rPr lang="en-US" altLang="zh-CN" sz="2000" b="1" dirty="0">
                <a:latin typeface="黑体" panose="02010609060101010101" pitchFamily="49" charset="-122"/>
                <a:ea typeface="黑体" panose="02010609060101010101" pitchFamily="49" charset="-122"/>
              </a:rPr>
              <a:t>→</a:t>
            </a:r>
            <a:r>
              <a:rPr lang="zh-CN" altLang="en-US" sz="2000" b="1" dirty="0">
                <a:latin typeface="黑体" panose="02010609060101010101" pitchFamily="49" charset="-122"/>
                <a:ea typeface="黑体" panose="02010609060101010101" pitchFamily="49" charset="-122"/>
              </a:rPr>
              <a:t>“提交”，按照你设定的“安全工具”输入信息进行“确认”。</a:t>
            </a: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endParaRPr lang="zh-CN" altLang="en-US" sz="2000" b="1" dirty="0">
              <a:solidFill>
                <a:srgbClr val="7030A0"/>
              </a:solidFill>
              <a:latin typeface="仿宋_GB2312" panose="02010609030101010101" charset="-122"/>
              <a:ea typeface="仿宋_GB2312" panose="02010609030101010101" charset="-122"/>
            </a:endParaRPr>
          </a:p>
        </p:txBody>
      </p:sp>
      <p:sp>
        <p:nvSpPr>
          <p:cNvPr id="4" name="文本框 3"/>
          <p:cNvSpPr txBox="1"/>
          <p:nvPr/>
        </p:nvSpPr>
        <p:spPr>
          <a:xfrm>
            <a:off x="536575" y="1014413"/>
            <a:ext cx="8435975"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其他说明</a:t>
            </a:r>
            <a:endPar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endParaRPr>
          </a:p>
        </p:txBody>
      </p:sp>
      <p:sp>
        <p:nvSpPr>
          <p:cNvPr id="5" name="文本框 4"/>
          <p:cNvSpPr txBox="1"/>
          <p:nvPr/>
        </p:nvSpPr>
        <p:spPr>
          <a:xfrm>
            <a:off x="3070225" y="4258310"/>
            <a:ext cx="411441" cy="365760"/>
          </a:xfrm>
          <a:prstGeom prst="rect">
            <a:avLst/>
          </a:prstGeom>
          <a:noFill/>
        </p:spPr>
        <p:txBody>
          <a:bodyPr wrap="none" rtlCol="0" anchor="t">
            <a:spAutoFit/>
          </a:bodyPr>
          <a:p>
            <a:r>
              <a:rPr lang="zh-CN" altLang="en-US"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chemeClr val="accent2">
                  <a:lumMod val="40000"/>
                  <a:lumOff val="60000"/>
                </a:schemeClr>
              </a:solidFill>
              <a:cs typeface="Arial" panose="020B0604020202020204" pitchFamily="34" charset="0"/>
            </a:endParaRPr>
          </a:p>
        </p:txBody>
      </p:sp>
      <p:sp>
        <p:nvSpPr>
          <p:cNvPr id="6" name="文本框 5"/>
          <p:cNvSpPr txBox="1"/>
          <p:nvPr/>
        </p:nvSpPr>
        <p:spPr>
          <a:xfrm>
            <a:off x="5939771" y="4258310"/>
            <a:ext cx="411496" cy="365760"/>
          </a:xfrm>
          <a:prstGeom prst="rect">
            <a:avLst/>
          </a:prstGeom>
          <a:noFill/>
        </p:spPr>
        <p:txBody>
          <a:bodyPr wrap="none" rtlCol="0" anchor="t">
            <a:spAutoFit/>
          </a:bodyPr>
          <a:p>
            <a:r>
              <a:rPr lang="zh-CN" altLang="en-US"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chemeClr val="accent2">
                  <a:lumMod val="40000"/>
                  <a:lumOff val="60000"/>
                </a:schemeClr>
              </a:solidFill>
              <a:cs typeface="Arial" panose="020B0604020202020204" pitchFamily="34" charset="0"/>
            </a:endParaRPr>
          </a:p>
        </p:txBody>
      </p:sp>
      <p:pic>
        <p:nvPicPr>
          <p:cNvPr id="57349" name="图片 13"/>
          <p:cNvPicPr>
            <a:picLocks noChangeAspect="1"/>
          </p:cNvPicPr>
          <p:nvPr/>
        </p:nvPicPr>
        <p:blipFill>
          <a:blip r:embed="rId1"/>
          <a:stretch>
            <a:fillRect/>
          </a:stretch>
        </p:blipFill>
        <p:spPr>
          <a:xfrm>
            <a:off x="693738" y="2684463"/>
            <a:ext cx="2376487" cy="3516312"/>
          </a:xfrm>
          <a:prstGeom prst="rect">
            <a:avLst/>
          </a:prstGeom>
          <a:noFill/>
          <a:ln w="9525">
            <a:noFill/>
          </a:ln>
        </p:spPr>
      </p:pic>
      <p:pic>
        <p:nvPicPr>
          <p:cNvPr id="57350" name="图片 15"/>
          <p:cNvPicPr>
            <a:picLocks noChangeAspect="1"/>
          </p:cNvPicPr>
          <p:nvPr/>
        </p:nvPicPr>
        <p:blipFill>
          <a:blip r:embed="rId2"/>
          <a:stretch>
            <a:fillRect/>
          </a:stretch>
        </p:blipFill>
        <p:spPr>
          <a:xfrm>
            <a:off x="3616325" y="2686050"/>
            <a:ext cx="2244725" cy="3514725"/>
          </a:xfrm>
          <a:prstGeom prst="rect">
            <a:avLst/>
          </a:prstGeom>
          <a:noFill/>
          <a:ln w="9525">
            <a:noFill/>
          </a:ln>
        </p:spPr>
      </p:pic>
      <p:pic>
        <p:nvPicPr>
          <p:cNvPr id="57351" name="图片 14"/>
          <p:cNvPicPr>
            <a:picLocks noChangeAspect="1"/>
          </p:cNvPicPr>
          <p:nvPr/>
        </p:nvPicPr>
        <p:blipFill>
          <a:blip r:embed="rId3"/>
          <a:stretch>
            <a:fillRect/>
          </a:stretch>
        </p:blipFill>
        <p:spPr>
          <a:xfrm>
            <a:off x="6351588" y="2684463"/>
            <a:ext cx="2330450" cy="3514725"/>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
          <p:cNvSpPr>
            <a:spLocks noGrp="1"/>
          </p:cNvSpPr>
          <p:nvPr>
            <p:ph type="title"/>
          </p:nvPr>
        </p:nvSpPr>
        <p:spPr>
          <a:xfrm>
            <a:off x="571500" y="263525"/>
            <a:ext cx="8043863" cy="584200"/>
          </a:xfrm>
          <a:prstGeom prst="rect">
            <a:avLst/>
          </a:prstGeom>
          <a:noFill/>
          <a:ln>
            <a:noFill/>
          </a:ln>
        </p:spPr>
        <p:txBody>
          <a:bodyPr lIns="83119" tIns="41559" rIns="83119" bIns="41559" anchor="t" anchorCtr="0"/>
          <a:p>
            <a:pPr algn="l"/>
            <a:endParaRPr lang="zh-CN" altLang="en-US" sz="2800" dirty="0">
              <a:latin typeface="微软雅黑" panose="020B0503020204020204" pitchFamily="34" charset="-122"/>
              <a:ea typeface="微软雅黑" panose="020B0503020204020204" pitchFamily="34" charset="-122"/>
            </a:endParaRPr>
          </a:p>
        </p:txBody>
      </p:sp>
      <p:sp>
        <p:nvSpPr>
          <p:cNvPr id="27650" name="文本占位符 3"/>
          <p:cNvSpPr>
            <a:spLocks noGrp="1"/>
          </p:cNvSpPr>
          <p:nvPr>
            <p:ph type="body" idx="1"/>
          </p:nvPr>
        </p:nvSpPr>
        <p:spPr>
          <a:xfrm>
            <a:off x="571500" y="1138238"/>
            <a:ext cx="7943850" cy="5027612"/>
          </a:xfrm>
          <a:prstGeom prst="rect">
            <a:avLst/>
          </a:prstGeom>
          <a:noFill/>
          <a:ln>
            <a:noFill/>
          </a:ln>
        </p:spPr>
        <p:txBody>
          <a:bodyPr anchor="t" anchorCtr="0"/>
          <a:p>
            <a:pPr marL="0" indent="0" algn="ctr">
              <a:buNone/>
            </a:pPr>
            <a:endParaRPr lang="zh-CN" altLang="en-US">
              <a:solidFill>
                <a:srgbClr val="C00000"/>
              </a:solidFill>
              <a:latin typeface="黑体" panose="02010609060101010101" pitchFamily="49" charset="-122"/>
              <a:ea typeface="黑体" panose="02010609060101010101" pitchFamily="49" charset="-122"/>
            </a:endParaRPr>
          </a:p>
          <a:p>
            <a:pPr marL="0" indent="0" algn="ctr">
              <a:buNone/>
            </a:pPr>
            <a:endParaRPr lang="zh-CN" altLang="en-US">
              <a:solidFill>
                <a:srgbClr val="C00000"/>
              </a:solidFill>
              <a:latin typeface="黑体" panose="02010609060101010101" pitchFamily="49" charset="-122"/>
              <a:ea typeface="黑体" panose="02010609060101010101" pitchFamily="49" charset="-122"/>
            </a:endParaRPr>
          </a:p>
        </p:txBody>
      </p:sp>
      <p:sp>
        <p:nvSpPr>
          <p:cNvPr id="2" name="文本框 1"/>
          <p:cNvSpPr txBox="1"/>
          <p:nvPr/>
        </p:nvSpPr>
        <p:spPr>
          <a:xfrm>
            <a:off x="648335" y="1196975"/>
            <a:ext cx="7847330" cy="3931920"/>
          </a:xfrm>
          <a:prstGeom prst="rect">
            <a:avLst/>
          </a:prstGeom>
          <a:noFill/>
        </p:spPr>
        <p:txBody>
          <a:bodyPr wrap="square" rtlCol="0">
            <a:spAutoFit/>
          </a:bodyPr>
          <a:p>
            <a:pPr algn="ctr"/>
            <a:r>
              <a:rPr lang="zh-CN" altLang="en-US" sz="2000" b="1" dirty="0">
                <a:solidFill>
                  <a:srgbClr val="000000"/>
                </a:solidFill>
                <a:latin typeface="黑体" panose="02010609060101010101" pitchFamily="49" charset="-122"/>
                <a:ea typeface="黑体" panose="02010609060101010101" pitchFamily="49" charset="-122"/>
                <a:cs typeface="+mn-ea"/>
              </a:rPr>
              <a:t>    </a:t>
            </a:r>
            <a:r>
              <a:rPr lang="zh-CN" altLang="en-US" sz="2800" b="1" kern="0">
                <a:latin typeface="黑体" panose="02010609060101010101" pitchFamily="49" charset="-122"/>
                <a:ea typeface="黑体" panose="02010609060101010101" pitchFamily="49" charset="-122"/>
                <a:sym typeface="+mn-ea"/>
              </a:rPr>
              <a:t>202</a:t>
            </a:r>
            <a:r>
              <a:rPr lang="en-US" altLang="zh-CN" sz="2800" b="1" kern="0">
                <a:latin typeface="黑体" panose="02010609060101010101" pitchFamily="49" charset="-122"/>
                <a:ea typeface="黑体" panose="02010609060101010101" pitchFamily="49" charset="-122"/>
                <a:sym typeface="+mn-ea"/>
              </a:rPr>
              <a:t>4</a:t>
            </a:r>
            <a:r>
              <a:rPr lang="zh-CN" altLang="en-US" sz="2800" b="1" kern="0">
                <a:latin typeface="黑体" panose="02010609060101010101" pitchFamily="49" charset="-122"/>
                <a:ea typeface="黑体" panose="02010609060101010101" pitchFamily="49" charset="-122"/>
                <a:sym typeface="+mn-ea"/>
              </a:rPr>
              <a:t>年贴息政策解读</a:t>
            </a:r>
            <a:endParaRPr lang="zh-CN" altLang="en-US" sz="2800" b="1" kern="0">
              <a:latin typeface="黑体" panose="02010609060101010101" pitchFamily="49" charset="-122"/>
              <a:ea typeface="黑体" panose="02010609060101010101" pitchFamily="49" charset="-122"/>
              <a:sym typeface="+mn-ea"/>
            </a:endParaRPr>
          </a:p>
          <a:p>
            <a:pPr algn="ctr"/>
            <a:endParaRPr lang="zh-CN" altLang="en-US" sz="2000" b="1" dirty="0">
              <a:solidFill>
                <a:srgbClr val="000000"/>
              </a:solidFill>
              <a:latin typeface="黑体" panose="02010609060101010101" pitchFamily="49" charset="-122"/>
              <a:ea typeface="黑体" panose="02010609060101010101" pitchFamily="49" charset="-122"/>
              <a:cs typeface="+mn-ea"/>
            </a:endParaRPr>
          </a:p>
          <a:p>
            <a:pPr algn="l"/>
            <a:r>
              <a:rPr lang="en-US" altLang="zh-CN" sz="2400" b="1" kern="0">
                <a:latin typeface="黑体" panose="02010609060101010101" pitchFamily="49" charset="-122"/>
                <a:ea typeface="黑体" panose="02010609060101010101" pitchFamily="49" charset="-122"/>
              </a:rPr>
              <a:t>    </a:t>
            </a:r>
            <a:r>
              <a:rPr lang="zh-CN" altLang="en-US" sz="2000" b="1" kern="0">
                <a:latin typeface="黑体" panose="02010609060101010101" pitchFamily="49" charset="-122"/>
                <a:ea typeface="黑体" panose="02010609060101010101" pitchFamily="49" charset="-122"/>
              </a:rPr>
              <a:t>1月31日,财政部、教育部、人民银行、银保监会联合下发了《关于做好</a:t>
            </a:r>
            <a:r>
              <a:rPr lang="en-US" altLang="zh-CN" sz="2000" b="1" kern="0">
                <a:latin typeface="黑体" panose="02010609060101010101" pitchFamily="49" charset="-122"/>
                <a:ea typeface="黑体" panose="02010609060101010101" pitchFamily="49" charset="-122"/>
              </a:rPr>
              <a:t>2024</a:t>
            </a:r>
            <a:r>
              <a:rPr lang="zh-CN" altLang="en-US" sz="2000" b="1" kern="0">
                <a:latin typeface="黑体" panose="02010609060101010101" pitchFamily="49" charset="-122"/>
                <a:ea typeface="黑体" panose="02010609060101010101" pitchFamily="49" charset="-122"/>
              </a:rPr>
              <a:t>年国家助学贷款免息及本金延期偿还工作的通知》（财教〔202</a:t>
            </a:r>
            <a:r>
              <a:rPr lang="en-US" altLang="zh-CN" sz="2000" b="1" kern="0">
                <a:latin typeface="黑体" panose="02010609060101010101" pitchFamily="49" charset="-122"/>
                <a:ea typeface="黑体" panose="02010609060101010101" pitchFamily="49" charset="-122"/>
              </a:rPr>
              <a:t>4</a:t>
            </a:r>
            <a:r>
              <a:rPr lang="zh-CN" altLang="en-US" sz="2000" b="1" kern="0">
                <a:latin typeface="黑体" panose="02010609060101010101" pitchFamily="49" charset="-122"/>
                <a:ea typeface="黑体" panose="02010609060101010101" pitchFamily="49" charset="-122"/>
              </a:rPr>
              <a:t>〕</a:t>
            </a:r>
            <a:r>
              <a:rPr lang="en-US" altLang="zh-CN" sz="2000" b="1" kern="0">
                <a:latin typeface="黑体" panose="02010609060101010101" pitchFamily="49" charset="-122"/>
                <a:ea typeface="黑体" panose="02010609060101010101" pitchFamily="49" charset="-122"/>
              </a:rPr>
              <a:t>2</a:t>
            </a:r>
            <a:r>
              <a:rPr lang="zh-CN" altLang="en-US" sz="2000" b="1" kern="0">
                <a:latin typeface="黑体" panose="02010609060101010101" pitchFamily="49" charset="-122"/>
                <a:ea typeface="黑体" panose="02010609060101010101" pitchFamily="49" charset="-122"/>
              </a:rPr>
              <a:t>号，以下简称《通知》），政策是面向</a:t>
            </a:r>
            <a:r>
              <a:rPr lang="zh-CN" altLang="en-US" sz="2000" b="1" kern="0">
                <a:solidFill>
                  <a:srgbClr val="FF0000"/>
                </a:solidFill>
                <a:latin typeface="黑体" panose="02010609060101010101" pitchFamily="49" charset="-122"/>
                <a:ea typeface="黑体" panose="02010609060101010101" pitchFamily="49" charset="-122"/>
              </a:rPr>
              <a:t>202</a:t>
            </a:r>
            <a:r>
              <a:rPr lang="en-US" altLang="zh-CN" sz="2000" b="1" kern="0">
                <a:solidFill>
                  <a:srgbClr val="FF0000"/>
                </a:solidFill>
                <a:latin typeface="黑体" panose="02010609060101010101" pitchFamily="49" charset="-122"/>
                <a:ea typeface="黑体" panose="02010609060101010101" pitchFamily="49" charset="-122"/>
              </a:rPr>
              <a:t>4</a:t>
            </a:r>
            <a:r>
              <a:rPr lang="zh-CN" altLang="en-US" sz="2000" b="1" kern="0">
                <a:solidFill>
                  <a:srgbClr val="FF0000"/>
                </a:solidFill>
                <a:latin typeface="黑体" panose="02010609060101010101" pitchFamily="49" charset="-122"/>
                <a:ea typeface="黑体" panose="02010609060101010101" pitchFamily="49" charset="-122"/>
              </a:rPr>
              <a:t>年</a:t>
            </a:r>
            <a:r>
              <a:rPr lang="zh-CN" altLang="en-US" sz="2000" b="1" kern="0">
                <a:latin typeface="黑体" panose="02010609060101010101" pitchFamily="49" charset="-122"/>
                <a:ea typeface="黑体" panose="02010609060101010101" pitchFamily="49" charset="-122"/>
              </a:rPr>
              <a:t>及以前年度</a:t>
            </a:r>
            <a:r>
              <a:rPr lang="zh-CN" altLang="en-US" sz="2000" b="1" kern="0">
                <a:solidFill>
                  <a:srgbClr val="FF0000"/>
                </a:solidFill>
                <a:latin typeface="黑体" panose="02010609060101010101" pitchFamily="49" charset="-122"/>
                <a:ea typeface="黑体" panose="02010609060101010101" pitchFamily="49" charset="-122"/>
              </a:rPr>
              <a:t>毕业的国助贷款学生</a:t>
            </a:r>
            <a:r>
              <a:rPr lang="zh-CN" altLang="en-US" sz="2000" b="1" kern="0">
                <a:latin typeface="黑体" panose="02010609060101010101" pitchFamily="49" charset="-122"/>
                <a:ea typeface="黑体" panose="02010609060101010101" pitchFamily="49" charset="-122"/>
              </a:rPr>
              <a:t>。政策主要内容：</a:t>
            </a:r>
            <a:endParaRPr lang="zh-CN" altLang="en-US" sz="2000" b="1" kern="0">
              <a:latin typeface="黑体" panose="02010609060101010101" pitchFamily="49" charset="-122"/>
              <a:ea typeface="黑体" panose="02010609060101010101" pitchFamily="49" charset="-122"/>
            </a:endParaRPr>
          </a:p>
          <a:p>
            <a:pPr algn="l"/>
            <a:r>
              <a:rPr lang="en-US" altLang="zh-CN" sz="2000" b="1" kern="0">
                <a:latin typeface="黑体" panose="02010609060101010101" pitchFamily="49" charset="-122"/>
                <a:ea typeface="黑体" panose="02010609060101010101" pitchFamily="49" charset="-122"/>
              </a:rPr>
              <a:t>    </a:t>
            </a:r>
            <a:r>
              <a:rPr lang="zh-CN" altLang="en-US" sz="2000" b="1" kern="0">
                <a:highlight>
                  <a:srgbClr val="FFFF00"/>
                </a:highlight>
                <a:latin typeface="黑体" panose="02010609060101010101" pitchFamily="49" charset="-122"/>
                <a:ea typeface="黑体" panose="02010609060101010101" pitchFamily="49" charset="-122"/>
              </a:rPr>
              <a:t>一是对202</a:t>
            </a:r>
            <a:r>
              <a:rPr lang="en-US" altLang="zh-CN" sz="2000" b="1" kern="0">
                <a:highlight>
                  <a:srgbClr val="FFFF00"/>
                </a:highlight>
                <a:latin typeface="黑体" panose="02010609060101010101" pitchFamily="49" charset="-122"/>
                <a:ea typeface="黑体" panose="02010609060101010101" pitchFamily="49" charset="-122"/>
              </a:rPr>
              <a:t>4</a:t>
            </a:r>
            <a:r>
              <a:rPr lang="zh-CN" altLang="en-US" sz="2000" b="1" kern="0">
                <a:highlight>
                  <a:srgbClr val="FFFF00"/>
                </a:highlight>
                <a:latin typeface="黑体" panose="02010609060101010101" pitchFamily="49" charset="-122"/>
                <a:ea typeface="黑体" panose="02010609060101010101" pitchFamily="49" charset="-122"/>
              </a:rPr>
              <a:t>年内应偿还的国助贷款利息予以免除，参照国助贷款贴息政策，由财政资金给予补贴；</a:t>
            </a:r>
            <a:endParaRPr lang="zh-CN" altLang="en-US" sz="2000" b="1" kern="0">
              <a:latin typeface="黑体" panose="02010609060101010101" pitchFamily="49" charset="-122"/>
              <a:ea typeface="黑体" panose="02010609060101010101" pitchFamily="49" charset="-122"/>
            </a:endParaRPr>
          </a:p>
          <a:p>
            <a:pPr algn="l"/>
            <a:r>
              <a:rPr lang="en-US" altLang="zh-CN" sz="2000" b="1" kern="0">
                <a:latin typeface="黑体" panose="02010609060101010101" pitchFamily="49" charset="-122"/>
                <a:ea typeface="黑体" panose="02010609060101010101" pitchFamily="49" charset="-122"/>
              </a:rPr>
              <a:t>    </a:t>
            </a:r>
            <a:r>
              <a:rPr lang="zh-CN" altLang="en-US" sz="2000" b="1" kern="0">
                <a:latin typeface="黑体" panose="02010609060101010101" pitchFamily="49" charset="-122"/>
                <a:ea typeface="黑体" panose="02010609060101010101" pitchFamily="49" charset="-122"/>
              </a:rPr>
              <a:t>二是202</a:t>
            </a:r>
            <a:r>
              <a:rPr lang="en-US" altLang="zh-CN" sz="2000" b="1" kern="0">
                <a:latin typeface="黑体" panose="02010609060101010101" pitchFamily="49" charset="-122"/>
                <a:ea typeface="黑体" panose="02010609060101010101" pitchFamily="49" charset="-122"/>
              </a:rPr>
              <a:t>4</a:t>
            </a:r>
            <a:r>
              <a:rPr lang="zh-CN" altLang="en-US" sz="2000" b="1" kern="0">
                <a:latin typeface="黑体" panose="02010609060101010101" pitchFamily="49" charset="-122"/>
                <a:ea typeface="黑体" panose="02010609060101010101" pitchFamily="49" charset="-122"/>
              </a:rPr>
              <a:t>年内应偿还的国助贷款本金，经贷款学生自主申请，可延期1年偿还；</a:t>
            </a:r>
            <a:endParaRPr lang="zh-CN" altLang="en-US" sz="2000" b="1" kern="0">
              <a:latin typeface="黑体" panose="02010609060101010101" pitchFamily="49" charset="-122"/>
              <a:ea typeface="黑体" panose="02010609060101010101" pitchFamily="49" charset="-122"/>
            </a:endParaRPr>
          </a:p>
          <a:p>
            <a:pPr algn="l"/>
            <a:r>
              <a:rPr lang="en-US" altLang="zh-CN" sz="2000" b="1" kern="0">
                <a:latin typeface="黑体" panose="02010609060101010101" pitchFamily="49" charset="-122"/>
                <a:ea typeface="黑体" panose="02010609060101010101" pitchFamily="49" charset="-122"/>
              </a:rPr>
              <a:t>    </a:t>
            </a:r>
            <a:r>
              <a:rPr lang="zh-CN" altLang="en-US" sz="2000" b="1" kern="0">
                <a:latin typeface="黑体" panose="02010609060101010101" pitchFamily="49" charset="-122"/>
                <a:ea typeface="黑体" panose="02010609060101010101" pitchFamily="49" charset="-122"/>
              </a:rPr>
              <a:t>三是承办银行应按照调整后的贷款安排报送征信信息，已经报送的应当予以调整。</a:t>
            </a:r>
            <a:endParaRPr lang="zh-CN" altLang="en-US" sz="2000" b="1" kern="0">
              <a:latin typeface="黑体" panose="02010609060101010101" pitchFamily="49" charset="-122"/>
              <a:ea typeface="黑体" panose="02010609060101010101" pitchFamily="49" charset="-122"/>
            </a:endParaRPr>
          </a:p>
        </p:txBody>
      </p:sp>
    </p:spTree>
  </p:cSld>
  <p:clrMapOvr>
    <a:masterClrMapping/>
  </p:clrMapOvr>
  <p:transition>
    <p:pull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
          <p:cNvSpPr>
            <a:spLocks noGrp="1"/>
          </p:cNvSpPr>
          <p:nvPr>
            <p:ph type="title"/>
          </p:nvPr>
        </p:nvSpPr>
        <p:spPr>
          <a:xfrm>
            <a:off x="536575" y="1622425"/>
            <a:ext cx="8435975" cy="4604385"/>
          </a:xfrm>
          <a:noFill/>
          <a:ln>
            <a:noFill/>
          </a:ln>
        </p:spPr>
        <p:txBody>
          <a:bodyPr anchor="t" anchorCtr="0"/>
          <a:p>
            <a:pPr algn="l"/>
            <a:r>
              <a:rPr lang="zh-CN" altLang="en-US" sz="2000" b="1" dirty="0">
                <a:latin typeface="黑体" panose="02010609060101010101" pitchFamily="49" charset="-122"/>
                <a:ea typeface="黑体" panose="02010609060101010101" pitchFamily="49" charset="-122"/>
              </a:rPr>
              <a:t>四、</a:t>
            </a:r>
            <a:r>
              <a:rPr lang="zh-CN" altLang="en-US" sz="2000" b="1" dirty="0">
                <a:latin typeface="黑体" panose="02010609060101010101" pitchFamily="49" charset="-122"/>
                <a:ea typeface="黑体" panose="02010609060101010101" pitchFamily="49" charset="-122"/>
                <a:sym typeface="宋体" panose="02010600030101010101" pitchFamily="2" charset="-122"/>
              </a:rPr>
              <a:t>手机银行上的“待办”功能</a:t>
            </a:r>
            <a:br>
              <a:rPr lang="zh-CN" altLang="en-US" sz="2000" b="1" dirty="0">
                <a:latin typeface="黑体" panose="02010609060101010101" pitchFamily="49" charset="-122"/>
                <a:ea typeface="黑体" panose="02010609060101010101" pitchFamily="49" charset="-122"/>
                <a:sym typeface="宋体" panose="02010600030101010101" pitchFamily="2" charset="-122"/>
              </a:rPr>
            </a:br>
            <a:r>
              <a:rPr lang="en-US" altLang="zh-CN" sz="2000" b="1" dirty="0">
                <a:latin typeface="黑体" panose="02010609060101010101" pitchFamily="49" charset="-122"/>
                <a:ea typeface="黑体" panose="02010609060101010101" pitchFamily="49" charset="-122"/>
                <a:sym typeface="宋体" panose="02010600030101010101" pitchFamily="2" charset="-122"/>
              </a:rPr>
              <a:t>    </a:t>
            </a:r>
            <a:r>
              <a:rPr lang="zh-CN" altLang="en-US" sz="2000" b="1" dirty="0">
                <a:latin typeface="黑体" panose="02010609060101010101" pitchFamily="49" charset="-122"/>
                <a:ea typeface="黑体" panose="02010609060101010101" pitchFamily="49" charset="-122"/>
                <a:sym typeface="宋体" panose="02010600030101010101" pitchFamily="2" charset="-122"/>
              </a:rPr>
              <a:t>银行会对贷款客户发出供款提醒。该功能面向所有贷款客户，学生在手机银行也会看到该提醒。在贴息期内贷款利息由财政补贴，该提醒可以不用理会。</a:t>
            </a: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endParaRPr lang="zh-CN" altLang="en-US" sz="2000" b="1" dirty="0">
              <a:solidFill>
                <a:srgbClr val="7030A0"/>
              </a:solidFill>
              <a:latin typeface="仿宋_GB2312" panose="02010609030101010101" charset="-122"/>
              <a:ea typeface="仿宋_GB2312" panose="02010609030101010101" charset="-122"/>
            </a:endParaRPr>
          </a:p>
        </p:txBody>
      </p:sp>
      <p:sp>
        <p:nvSpPr>
          <p:cNvPr id="4" name="文本框 3"/>
          <p:cNvSpPr txBox="1"/>
          <p:nvPr/>
        </p:nvSpPr>
        <p:spPr>
          <a:xfrm>
            <a:off x="536575" y="1014413"/>
            <a:ext cx="8435975"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其他说明</a:t>
            </a:r>
            <a:endPar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endParaRPr>
          </a:p>
        </p:txBody>
      </p:sp>
      <p:pic>
        <p:nvPicPr>
          <p:cNvPr id="52227" name="图片 3" descr="待办1"/>
          <p:cNvPicPr>
            <a:picLocks noChangeAspect="1"/>
          </p:cNvPicPr>
          <p:nvPr/>
        </p:nvPicPr>
        <p:blipFill>
          <a:blip r:embed="rId1"/>
          <a:stretch>
            <a:fillRect/>
          </a:stretch>
        </p:blipFill>
        <p:spPr>
          <a:xfrm>
            <a:off x="2628265" y="2637155"/>
            <a:ext cx="1929130" cy="3503930"/>
          </a:xfrm>
          <a:prstGeom prst="rect">
            <a:avLst/>
          </a:prstGeom>
          <a:noFill/>
          <a:ln w="9525">
            <a:noFill/>
          </a:ln>
        </p:spPr>
      </p:pic>
      <p:pic>
        <p:nvPicPr>
          <p:cNvPr id="52228" name="图片 4" descr="待办2"/>
          <p:cNvPicPr>
            <a:picLocks noChangeAspect="1"/>
          </p:cNvPicPr>
          <p:nvPr/>
        </p:nvPicPr>
        <p:blipFill>
          <a:blip r:embed="rId2"/>
          <a:stretch>
            <a:fillRect/>
          </a:stretch>
        </p:blipFill>
        <p:spPr>
          <a:xfrm>
            <a:off x="5436235" y="2626995"/>
            <a:ext cx="1964055" cy="3599815"/>
          </a:xfrm>
          <a:prstGeom prst="rect">
            <a:avLst/>
          </a:prstGeom>
          <a:noFill/>
          <a:ln w="9525">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标题 1"/>
          <p:cNvSpPr>
            <a:spLocks noGrp="1"/>
          </p:cNvSpPr>
          <p:nvPr>
            <p:ph type="title"/>
          </p:nvPr>
        </p:nvSpPr>
        <p:spPr>
          <a:xfrm>
            <a:off x="536575" y="1647825"/>
            <a:ext cx="8343900" cy="4551363"/>
          </a:xfrm>
          <a:noFill/>
          <a:ln>
            <a:noFill/>
          </a:ln>
        </p:spPr>
        <p:txBody>
          <a:bodyPr anchor="t" anchorCtr="0"/>
          <a:p>
            <a:pPr algn="l"/>
            <a:r>
              <a:rPr lang="zh-CN" altLang="en-US" sz="2000" b="1" dirty="0">
                <a:latin typeface="黑体" panose="02010609060101010101" pitchFamily="49" charset="-122"/>
                <a:ea typeface="黑体" panose="02010609060101010101" pitchFamily="49" charset="-122"/>
              </a:rPr>
              <a:t>五、获取还款凭证</a:t>
            </a:r>
            <a:br>
              <a:rPr lang="zh-CN" altLang="en-US" sz="2000" b="1" dirty="0">
                <a:latin typeface="黑体" panose="02010609060101010101" pitchFamily="49" charset="-122"/>
                <a:ea typeface="黑体" panose="02010609060101010101" pitchFamily="49" charset="-122"/>
              </a:rPr>
            </a:br>
            <a:r>
              <a:rPr lang="zh-CN" altLang="en-US" sz="2000" b="1"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sym typeface="宋体" panose="02010600030101010101" pitchFamily="2" charset="-122"/>
              </a:rPr>
              <a:t>贷款结清后，如有需要，可本人带身份证原件到附近中国银行网点的智能柜台，选择贷款与分期模块打印含电子章的结清证明。</a:t>
            </a: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endParaRPr lang="zh-CN" altLang="en-US" sz="2000" b="1" dirty="0">
              <a:solidFill>
                <a:srgbClr val="7030A0"/>
              </a:solidFill>
              <a:latin typeface="仿宋_GB2312" panose="02010609030101010101" charset="-122"/>
              <a:ea typeface="仿宋_GB2312" panose="02010609030101010101" charset="-122"/>
            </a:endParaRPr>
          </a:p>
        </p:txBody>
      </p:sp>
      <p:sp>
        <p:nvSpPr>
          <p:cNvPr id="4" name="文本框 3"/>
          <p:cNvSpPr txBox="1"/>
          <p:nvPr/>
        </p:nvSpPr>
        <p:spPr>
          <a:xfrm>
            <a:off x="536575" y="1014413"/>
            <a:ext cx="8435975" cy="52197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rPr>
              <a:t>其他说明</a:t>
            </a:r>
            <a:endParaRPr lang="zh-CN" altLang="en-US" sz="2800" strike="noStrike" noProof="1" dirty="0">
              <a:latin typeface="黑体" panose="02010609060101010101" pitchFamily="49" charset="-122"/>
              <a:ea typeface="黑体" panose="02010609060101010101" pitchFamily="49" charset="-122"/>
              <a:sym typeface="宋体" panose="02010600030101010101" pitchFamily="2" charset="-122"/>
            </a:endParaRPr>
          </a:p>
        </p:txBody>
      </p:sp>
      <p:sp>
        <p:nvSpPr>
          <p:cNvPr id="5" name="文本框 4"/>
          <p:cNvSpPr txBox="1"/>
          <p:nvPr/>
        </p:nvSpPr>
        <p:spPr>
          <a:xfrm>
            <a:off x="4548485" y="4286885"/>
            <a:ext cx="412750" cy="365760"/>
          </a:xfrm>
          <a:prstGeom prst="rect">
            <a:avLst/>
          </a:prstGeom>
          <a:noFill/>
        </p:spPr>
        <p:txBody>
          <a:bodyPr wrap="square" rtlCol="0" anchor="t">
            <a:spAutoFit/>
          </a:bodyPr>
          <a:p>
            <a:r>
              <a:rPr lang="zh-CN" altLang="en-US"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chemeClr val="accent2">
                  <a:lumMod val="40000"/>
                  <a:lumOff val="60000"/>
                </a:schemeClr>
              </a:solidFill>
              <a:cs typeface="Arial" panose="020B0604020202020204" pitchFamily="34" charset="0"/>
            </a:endParaRPr>
          </a:p>
        </p:txBody>
      </p:sp>
      <p:pic>
        <p:nvPicPr>
          <p:cNvPr id="59397" name="图片 5" descr="智能柜台"/>
          <p:cNvPicPr>
            <a:picLocks noChangeAspect="1"/>
          </p:cNvPicPr>
          <p:nvPr/>
        </p:nvPicPr>
        <p:blipFill>
          <a:blip r:embed="rId1"/>
          <a:stretch>
            <a:fillRect/>
          </a:stretch>
        </p:blipFill>
        <p:spPr>
          <a:xfrm>
            <a:off x="749300" y="3044825"/>
            <a:ext cx="3798888" cy="2849563"/>
          </a:xfrm>
          <a:prstGeom prst="rect">
            <a:avLst/>
          </a:prstGeom>
          <a:noFill/>
          <a:ln w="9525">
            <a:noFill/>
          </a:ln>
        </p:spPr>
      </p:pic>
      <p:pic>
        <p:nvPicPr>
          <p:cNvPr id="60421" name="图片 1" descr="智能柜台3(新）"/>
          <p:cNvPicPr>
            <a:picLocks noChangeAspect="1"/>
          </p:cNvPicPr>
          <p:nvPr/>
        </p:nvPicPr>
        <p:blipFill>
          <a:blip r:embed="rId2"/>
          <a:stretch>
            <a:fillRect/>
          </a:stretch>
        </p:blipFill>
        <p:spPr>
          <a:xfrm>
            <a:off x="5004435" y="3083560"/>
            <a:ext cx="3695700" cy="2772410"/>
          </a:xfrm>
          <a:prstGeom prst="rect">
            <a:avLst/>
          </a:prstGeom>
          <a:noFill/>
          <a:ln w="9525">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3" name="灯片编号占位符 2"/>
          <p:cNvSpPr>
            <a:spLocks noGrp="1"/>
          </p:cNvSpPr>
          <p:nvPr>
            <p:ph type="sldNum" sz="quarter" idx="12"/>
          </p:nvPr>
        </p:nvSpPr>
        <p:spPr/>
        <p:txBody>
          <a:bodyPr vert="horz" lIns="91440" tIns="45720" rIns="91440" bIns="45720" rtlCol="0" anchor="ctr"/>
          <a:lstStyle/>
          <a:p>
            <a:pPr marL="0" marR="0" indent="0" algn="r" defTabSz="914400" rtl="0" eaLnBrk="1" fontAlgn="base" latinLnBrk="0" hangingPunct="1">
              <a:lnSpc>
                <a:spcPct val="100000"/>
              </a:lnSpc>
              <a:spcBef>
                <a:spcPct val="0"/>
              </a:spcBef>
              <a:spcAft>
                <a:spcPct val="0"/>
              </a:spcAft>
              <a:buClrTx/>
              <a:buSzTx/>
              <a:buFont typeface="Arial" panose="020B0604020202020204" pitchFamily="34" charset="0"/>
              <a:buNone/>
            </a:pPr>
            <a:fld id="{CC39A2CA-D64A-44B5-8D25-EC86F08C5F30}" type="slidenum">
              <a:rPr kumimoji="0" lang="zh-CN" altLang="en-US" sz="1200" b="0" i="0" u="none" strike="noStrike" kern="1200" cap="none" spc="0" normalizeH="0" baseline="0" noProof="1" smtClean="0">
                <a:solidFill>
                  <a:schemeClr val="tx1">
                    <a:tint val="75000"/>
                  </a:schemeClr>
                </a:solidFill>
                <a:latin typeface="Arial" panose="020B0604020202020204" pitchFamily="34" charset="0"/>
                <a:ea typeface="宋体" panose="02010600030101010101" pitchFamily="2" charset="-122"/>
                <a:cs typeface="+mn-ea"/>
              </a:rPr>
            </a:fld>
            <a:endParaRPr kumimoji="0" lang="zh-CN" altLang="en-US" sz="1200" b="0" i="0" u="none" strike="noStrike" kern="1200" cap="none" spc="0" normalizeH="0" baseline="0" noProof="1">
              <a:solidFill>
                <a:schemeClr val="tx1">
                  <a:tint val="75000"/>
                </a:schemeClr>
              </a:solidFill>
              <a:latin typeface="Arial" panose="020B0604020202020204" pitchFamily="34" charset="0"/>
              <a:ea typeface="宋体" panose="02010600030101010101" pitchFamily="2" charset="-122"/>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20100624-3inner.jpg"/>
          <p:cNvPicPr>
            <a:picLocks noChangeAspect="1"/>
          </p:cNvPicPr>
          <p:nvPr/>
        </p:nvPicPr>
        <p:blipFill>
          <a:blip r:embed="rId1"/>
          <a:stretch>
            <a:fillRect/>
          </a:stretch>
        </p:blipFill>
        <p:spPr>
          <a:xfrm>
            <a:off x="-31750" y="-104775"/>
            <a:ext cx="9144000" cy="6858000"/>
          </a:xfrm>
          <a:prstGeom prst="rect">
            <a:avLst/>
          </a:prstGeom>
          <a:noFill/>
          <a:ln w="9525">
            <a:noFill/>
          </a:ln>
        </p:spPr>
      </p:pic>
      <p:sp>
        <p:nvSpPr>
          <p:cNvPr id="168" name="标题 1"/>
          <p:cNvSpPr txBox="1"/>
          <p:nvPr/>
        </p:nvSpPr>
        <p:spPr bwMode="auto">
          <a:xfrm>
            <a:off x="-30830" y="535916"/>
            <a:ext cx="1500198" cy="64294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dk1"/>
          </a:lnRef>
          <a:fillRef idx="2">
            <a:schemeClr val="dk1"/>
          </a:fillRef>
          <a:effectRef idx="1">
            <a:schemeClr val="dk1"/>
          </a:effectRef>
          <a:fontRef idx="minor">
            <a:schemeClr val="dk1"/>
          </a:fontRef>
        </p:style>
        <p:txBody>
          <a:bodyPr anchor="ctr"/>
          <a:lstStyle/>
          <a:p>
            <a:pPr indent="381000" fontAlgn="auto">
              <a:spcBef>
                <a:spcPts val="0"/>
              </a:spcBef>
              <a:spcAft>
                <a:spcPts val="0"/>
              </a:spcAft>
              <a:defRPr/>
            </a:pPr>
            <a:r>
              <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rPr>
              <a:t>目录</a:t>
            </a:r>
            <a:endPar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69" name="同侧圆角矩形 168"/>
          <p:cNvSpPr/>
          <p:nvPr/>
        </p:nvSpPr>
        <p:spPr>
          <a:xfrm rot="5400000">
            <a:off x="-71437" y="714375"/>
            <a:ext cx="428625" cy="28575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eaLnBrk="1" fontAlgn="base" hangingPunct="1">
              <a:defRPr/>
            </a:pPr>
            <a:endParaRPr lang="zh-CN" altLang="en-US" strike="noStrike" noProof="1">
              <a:solidFill>
                <a:prstClr val="white"/>
              </a:solidFill>
            </a:endParaRPr>
          </a:p>
        </p:txBody>
      </p:sp>
      <p:sp>
        <p:nvSpPr>
          <p:cNvPr id="25604" name="文本框 1">
            <a:hlinkClick r:id="rId2" action="ppaction://hlinksldjump"/>
          </p:cNvPr>
          <p:cNvSpPr txBox="1"/>
          <p:nvPr/>
        </p:nvSpPr>
        <p:spPr>
          <a:xfrm>
            <a:off x="5700713" y="290512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继续贴息</a:t>
            </a:r>
            <a:endParaRPr lang="zh-CN" altLang="en-US" b="1" dirty="0">
              <a:latin typeface="黑体" panose="02010609060101010101" pitchFamily="49" charset="-122"/>
              <a:ea typeface="黑体" panose="02010609060101010101" pitchFamily="49" charset="-122"/>
            </a:endParaRPr>
          </a:p>
        </p:txBody>
      </p:sp>
      <p:sp>
        <p:nvSpPr>
          <p:cNvPr id="39" name="Rounded Rectangle 61"/>
          <p:cNvSpPr/>
          <p:nvPr/>
        </p:nvSpPr>
        <p:spPr bwMode="auto">
          <a:xfrm>
            <a:off x="795803" y="1515900"/>
            <a:ext cx="359801" cy="41836"/>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43" name="Rounded Rectangle 58"/>
          <p:cNvSpPr/>
          <p:nvPr/>
        </p:nvSpPr>
        <p:spPr bwMode="auto">
          <a:xfrm>
            <a:off x="1470025" y="2249488"/>
            <a:ext cx="1457325" cy="762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4" name="Rounded Rectangle 59"/>
          <p:cNvSpPr/>
          <p:nvPr/>
        </p:nvSpPr>
        <p:spPr bwMode="auto">
          <a:xfrm>
            <a:off x="1450975" y="2247900"/>
            <a:ext cx="339725" cy="762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08" name="组合 3"/>
          <p:cNvGrpSpPr/>
          <p:nvPr/>
        </p:nvGrpSpPr>
        <p:grpSpPr>
          <a:xfrm>
            <a:off x="755650" y="1863725"/>
            <a:ext cx="431800" cy="469900"/>
            <a:chOff x="601663" y="1497013"/>
            <a:chExt cx="396875" cy="431800"/>
          </a:xfrm>
          <a:solidFill>
            <a:schemeClr val="bg1">
              <a:lumMod val="85000"/>
            </a:schemeClr>
          </a:solidFill>
        </p:grpSpPr>
        <p:grpSp>
          <p:nvGrpSpPr>
            <p:cNvPr id="25609" name="Group 56"/>
            <p:cNvGrpSpPr/>
            <p:nvPr/>
          </p:nvGrpSpPr>
          <p:grpSpPr>
            <a:xfrm>
              <a:off x="601663" y="1497013"/>
              <a:ext cx="396519" cy="422936"/>
              <a:chOff x="956895" y="3589879"/>
              <a:chExt cx="863797" cy="792643"/>
            </a:xfrm>
            <a:grpFill/>
          </p:grpSpPr>
          <p:sp>
            <p:nvSpPr>
              <p:cNvPr id="49" name="Rectangle 60"/>
              <p:cNvSpPr/>
              <p:nvPr/>
            </p:nvSpPr>
            <p:spPr>
              <a:xfrm>
                <a:off x="956895" y="3589879"/>
                <a:ext cx="864573" cy="791404"/>
              </a:xfrm>
              <a:prstGeom prst="rect">
                <a:avLst/>
              </a:prstGeom>
              <a:grpFill/>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0" name="Rounded Rectangle 61"/>
              <p:cNvSpPr/>
              <p:nvPr/>
            </p:nvSpPr>
            <p:spPr>
              <a:xfrm>
                <a:off x="1035692" y="4238087"/>
                <a:ext cx="720001" cy="72000"/>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47" name="Rectangle 60"/>
            <p:cNvSpPr/>
            <p:nvPr/>
          </p:nvSpPr>
          <p:spPr bwMode="auto">
            <a:xfrm>
              <a:off x="601663" y="1506538"/>
              <a:ext cx="396875" cy="422275"/>
            </a:xfrm>
            <a:prstGeom prst="rect">
              <a:avLst/>
            </a:prstGeom>
            <a:grp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48" name="Rounded Rectangle 61"/>
            <p:cNvSpPr/>
            <p:nvPr/>
          </p:nvSpPr>
          <p:spPr bwMode="auto">
            <a:xfrm>
              <a:off x="638615" y="1849073"/>
              <a:ext cx="330510" cy="38417"/>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nvGrpSpPr>
          <p:cNvPr id="25614" name="组合 9"/>
          <p:cNvGrpSpPr/>
          <p:nvPr/>
        </p:nvGrpSpPr>
        <p:grpSpPr>
          <a:xfrm>
            <a:off x="755650" y="2905125"/>
            <a:ext cx="2171700" cy="469900"/>
            <a:chOff x="601663" y="2159000"/>
            <a:chExt cx="1994215" cy="431800"/>
          </a:xfrm>
        </p:grpSpPr>
        <p:sp>
          <p:nvSpPr>
            <p:cNvPr id="52" name="Rounded Rectangle 58"/>
            <p:cNvSpPr/>
            <p:nvPr/>
          </p:nvSpPr>
          <p:spPr bwMode="auto">
            <a:xfrm>
              <a:off x="1257072" y="2511196"/>
              <a:ext cx="1338806" cy="699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53" name="Rounded Rectangle 59"/>
            <p:cNvSpPr/>
            <p:nvPr/>
          </p:nvSpPr>
          <p:spPr bwMode="auto">
            <a:xfrm>
              <a:off x="1239838" y="2511425"/>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17" name="组合 5"/>
            <p:cNvGrpSpPr/>
            <p:nvPr/>
          </p:nvGrpSpPr>
          <p:grpSpPr>
            <a:xfrm>
              <a:off x="601663" y="2159000"/>
              <a:ext cx="396875" cy="431800"/>
              <a:chOff x="601663" y="2159000"/>
              <a:chExt cx="396875" cy="431800"/>
            </a:xfrm>
          </p:grpSpPr>
          <p:grpSp>
            <p:nvGrpSpPr>
              <p:cNvPr id="25618" name="Group 56"/>
              <p:cNvGrpSpPr/>
              <p:nvPr/>
            </p:nvGrpSpPr>
            <p:grpSpPr>
              <a:xfrm>
                <a:off x="601663" y="2159000"/>
                <a:ext cx="396496" cy="422936"/>
                <a:chOff x="956895" y="3589879"/>
                <a:chExt cx="863797" cy="792643"/>
              </a:xfrm>
            </p:grpSpPr>
            <p:sp>
              <p:nvSpPr>
                <p:cNvPr id="58" name="Rectangle 60"/>
                <p:cNvSpPr/>
                <p:nvPr/>
              </p:nvSpPr>
              <p:spPr>
                <a:xfrm>
                  <a:off x="956895" y="3589879"/>
                  <a:ext cx="86462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9"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56" name="Rectangle 60"/>
              <p:cNvSpPr/>
              <p:nvPr/>
            </p:nvSpPr>
            <p:spPr bwMode="auto">
              <a:xfrm>
                <a:off x="601663" y="2168525"/>
                <a:ext cx="396875" cy="422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2</a:t>
                </a:r>
                <a:endParaRPr lang="zh-CN" altLang="en-US" b="1" strike="noStrike" noProof="1" dirty="0">
                  <a:solidFill>
                    <a:schemeClr val="bg1"/>
                  </a:solidFill>
                  <a:latin typeface="+mj-lt"/>
                  <a:ea typeface="黑体" panose="02010609060101010101" pitchFamily="49" charset="-122"/>
                </a:endParaRPr>
              </a:p>
            </p:txBody>
          </p:sp>
          <p:sp>
            <p:nvSpPr>
              <p:cNvPr id="57" name="Rounded Rectangle 61"/>
              <p:cNvSpPr/>
              <p:nvPr/>
            </p:nvSpPr>
            <p:spPr bwMode="auto">
              <a:xfrm>
                <a:off x="638613" y="2511060"/>
                <a:ext cx="330491"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23" name="组合 77"/>
          <p:cNvGrpSpPr/>
          <p:nvPr/>
        </p:nvGrpSpPr>
        <p:grpSpPr>
          <a:xfrm>
            <a:off x="5075238" y="1309688"/>
            <a:ext cx="3011487" cy="992187"/>
            <a:chOff x="601663" y="2340706"/>
            <a:chExt cx="2765442" cy="912082"/>
          </a:xfrm>
        </p:grpSpPr>
        <p:sp>
          <p:nvSpPr>
            <p:cNvPr id="79" name="Rounded Rectangle 58"/>
            <p:cNvSpPr/>
            <p:nvPr/>
          </p:nvSpPr>
          <p:spPr bwMode="auto">
            <a:xfrm>
              <a:off x="1331126" y="3164048"/>
              <a:ext cx="1704412" cy="793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80" name="Rounded Rectangle 59"/>
            <p:cNvSpPr/>
            <p:nvPr/>
          </p:nvSpPr>
          <p:spPr bwMode="auto">
            <a:xfrm>
              <a:off x="1239838" y="316408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26" name="文本框 1">
              <a:hlinkClick r:id="rId2" action="ppaction://hlinksldjump"/>
            </p:cNvPr>
            <p:cNvSpPr txBox="1"/>
            <p:nvPr/>
          </p:nvSpPr>
          <p:spPr>
            <a:xfrm>
              <a:off x="999006" y="2340706"/>
              <a:ext cx="2368099" cy="310885"/>
            </a:xfrm>
            <a:prstGeom prst="rect">
              <a:avLst/>
            </a:prstGeom>
            <a:noFill/>
            <a:ln w="9525">
              <a:noFill/>
            </a:ln>
          </p:spPr>
          <p:txBody>
            <a:bodyPr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27" name="组合 81"/>
            <p:cNvGrpSpPr/>
            <p:nvPr/>
          </p:nvGrpSpPr>
          <p:grpSpPr>
            <a:xfrm>
              <a:off x="601663" y="2819400"/>
              <a:ext cx="396875" cy="433388"/>
              <a:chOff x="601663" y="2819400"/>
              <a:chExt cx="396875" cy="433388"/>
            </a:xfrm>
          </p:grpSpPr>
          <p:grpSp>
            <p:nvGrpSpPr>
              <p:cNvPr id="25628" name="Group 56"/>
              <p:cNvGrpSpPr/>
              <p:nvPr/>
            </p:nvGrpSpPr>
            <p:grpSpPr>
              <a:xfrm>
                <a:off x="601663" y="2819400"/>
                <a:ext cx="396496" cy="424492"/>
                <a:chOff x="956895" y="3589879"/>
                <a:chExt cx="863797" cy="792643"/>
              </a:xfrm>
            </p:grpSpPr>
            <p:sp>
              <p:nvSpPr>
                <p:cNvPr id="86"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7"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84" name="Rectangle 60"/>
              <p:cNvSpPr/>
              <p:nvPr/>
            </p:nvSpPr>
            <p:spPr bwMode="auto">
              <a:xfrm>
                <a:off x="601663" y="2828925"/>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4</a:t>
                </a:r>
                <a:endParaRPr lang="en-US" altLang="zh-CN" b="1" strike="noStrike" noProof="1" dirty="0">
                  <a:solidFill>
                    <a:schemeClr val="bg1"/>
                  </a:solidFill>
                  <a:latin typeface="+mj-lt"/>
                  <a:ea typeface="黑体" panose="02010609060101010101" pitchFamily="49" charset="-122"/>
                </a:endParaRPr>
              </a:p>
            </p:txBody>
          </p:sp>
          <p:sp>
            <p:nvSpPr>
              <p:cNvPr id="85"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33" name="组合 87"/>
          <p:cNvGrpSpPr/>
          <p:nvPr/>
        </p:nvGrpSpPr>
        <p:grpSpPr>
          <a:xfrm>
            <a:off x="758825" y="4017963"/>
            <a:ext cx="3392488" cy="466725"/>
            <a:chOff x="601663" y="3490913"/>
            <a:chExt cx="3114304" cy="428493"/>
          </a:xfrm>
        </p:grpSpPr>
        <p:sp>
          <p:nvSpPr>
            <p:cNvPr id="89" name="Rounded Rectangle 58"/>
            <p:cNvSpPr/>
            <p:nvPr/>
          </p:nvSpPr>
          <p:spPr bwMode="auto">
            <a:xfrm>
              <a:off x="1255713" y="3833813"/>
              <a:ext cx="1322387" cy="69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90" name="Rounded Rectangle 59"/>
            <p:cNvSpPr/>
            <p:nvPr/>
          </p:nvSpPr>
          <p:spPr bwMode="auto">
            <a:xfrm>
              <a:off x="1239838" y="38338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36" name="文本框 1">
              <a:hlinkClick r:id="rId2" action="ppaction://hlinksldjump"/>
            </p:cNvPr>
            <p:cNvSpPr txBox="1"/>
            <p:nvPr/>
          </p:nvSpPr>
          <p:spPr>
            <a:xfrm>
              <a:off x="1239741" y="3593116"/>
              <a:ext cx="2476226" cy="310885"/>
            </a:xfrm>
            <a:prstGeom prst="rect">
              <a:avLst/>
            </a:prstGeom>
            <a:noFill/>
            <a:ln w="9525">
              <a:noFill/>
            </a:ln>
          </p:spPr>
          <p:txBody>
            <a:bodyPr wrap="square"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37" name="Group 56"/>
            <p:cNvGrpSpPr/>
            <p:nvPr/>
          </p:nvGrpSpPr>
          <p:grpSpPr>
            <a:xfrm>
              <a:off x="605161" y="3497131"/>
              <a:ext cx="396875" cy="422274"/>
              <a:chOff x="964518" y="3619385"/>
              <a:chExt cx="864754" cy="791404"/>
            </a:xfrm>
          </p:grpSpPr>
          <p:sp>
            <p:nvSpPr>
              <p:cNvPr id="95" name="Rectangle 60"/>
              <p:cNvSpPr/>
              <p:nvPr/>
            </p:nvSpPr>
            <p:spPr>
              <a:xfrm>
                <a:off x="964518" y="3619385"/>
                <a:ext cx="864754"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96"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3" name="Rectangle 60"/>
            <p:cNvSpPr/>
            <p:nvPr/>
          </p:nvSpPr>
          <p:spPr bwMode="auto">
            <a:xfrm>
              <a:off x="601663" y="3490913"/>
              <a:ext cx="396875" cy="422275"/>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3</a:t>
              </a:r>
              <a:endParaRPr lang="en-US" altLang="zh-CN" b="1" strike="noStrike" noProof="1" dirty="0">
                <a:solidFill>
                  <a:schemeClr val="bg1"/>
                </a:solidFill>
                <a:latin typeface="+mj-lt"/>
                <a:ea typeface="黑体" panose="02010609060101010101" pitchFamily="49" charset="-122"/>
              </a:endParaRPr>
            </a:p>
          </p:txBody>
        </p:sp>
        <p:sp>
          <p:nvSpPr>
            <p:cNvPr id="94" name="Rounded Rectangle 61"/>
            <p:cNvSpPr/>
            <p:nvPr/>
          </p:nvSpPr>
          <p:spPr bwMode="auto">
            <a:xfrm>
              <a:off x="638607" y="3833448"/>
              <a:ext cx="33044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2" name="文本框 1">
            <a:hlinkClick r:id="rId2" action="ppaction://hlinksldjump"/>
          </p:cNvPr>
          <p:cNvSpPr txBox="1"/>
          <p:nvPr/>
        </p:nvSpPr>
        <p:spPr>
          <a:xfrm>
            <a:off x="5770563" y="1179513"/>
            <a:ext cx="3248025" cy="301625"/>
          </a:xfrm>
          <a:prstGeom prst="rect">
            <a:avLst/>
          </a:prstGeom>
          <a:noFill/>
          <a:ln w="9525">
            <a:noFill/>
          </a:ln>
        </p:spPr>
        <p:txBody>
          <a:bodyPr wrap="square" anchor="t" anchorCtr="0">
            <a:spAutoFit/>
          </a:bodyPr>
          <a:p>
            <a:pPr>
              <a:lnSpc>
                <a:spcPct val="85000"/>
              </a:lnSpc>
            </a:pPr>
            <a:endParaRPr lang="en-US" altLang="zh-CN" sz="1600" b="1" dirty="0">
              <a:latin typeface="黑体" panose="02010609060101010101" pitchFamily="49" charset="-122"/>
              <a:ea typeface="黑体" panose="02010609060101010101" pitchFamily="49" charset="-122"/>
            </a:endParaRPr>
          </a:p>
        </p:txBody>
      </p:sp>
      <p:grpSp>
        <p:nvGrpSpPr>
          <p:cNvPr id="111" name="组合 110"/>
          <p:cNvGrpSpPr/>
          <p:nvPr/>
        </p:nvGrpSpPr>
        <p:grpSpPr>
          <a:xfrm>
            <a:off x="5190627" y="1463797"/>
            <a:ext cx="360753" cy="48757"/>
            <a:chOff x="637832" y="3166541"/>
            <a:chExt cx="331272" cy="44772"/>
          </a:xfrm>
        </p:grpSpPr>
        <p:sp>
          <p:nvSpPr>
            <p:cNvPr id="116" name="Rounded Rectangle 61"/>
            <p:cNvSpPr/>
            <p:nvPr/>
          </p:nvSpPr>
          <p:spPr>
            <a:xfrm>
              <a:off x="637832" y="3166541"/>
              <a:ext cx="330491" cy="38559"/>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114"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4" name="文本框 1">
            <a:hlinkClick r:id="rId2" action="ppaction://hlinksldjump"/>
          </p:cNvPr>
          <p:cNvSpPr txBox="1"/>
          <p:nvPr/>
        </p:nvSpPr>
        <p:spPr>
          <a:xfrm>
            <a:off x="1338263" y="2884488"/>
            <a:ext cx="327342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贷款还款方式</a:t>
            </a:r>
            <a:endParaRPr lang="zh-CN" altLang="en-US" b="1" dirty="0">
              <a:latin typeface="黑体" panose="02010609060101010101" pitchFamily="49" charset="-122"/>
              <a:ea typeface="黑体" panose="02010609060101010101" pitchFamily="49" charset="-122"/>
            </a:endParaRPr>
          </a:p>
        </p:txBody>
      </p:sp>
      <p:sp>
        <p:nvSpPr>
          <p:cNvPr id="25645" name="文本框 1">
            <a:hlinkClick r:id="rId2" action="ppaction://hlinksldjump"/>
          </p:cNvPr>
          <p:cNvSpPr txBox="1"/>
          <p:nvPr/>
        </p:nvSpPr>
        <p:spPr>
          <a:xfrm>
            <a:off x="1338580" y="1843405"/>
            <a:ext cx="2330450" cy="368300"/>
          </a:xfrm>
          <a:prstGeom prst="rect">
            <a:avLst/>
          </a:prstGeom>
          <a:noFill/>
          <a:ln w="9525">
            <a:noFill/>
          </a:ln>
        </p:spPr>
        <p:txBody>
          <a:bodyPr wrap="square" anchor="t" anchorCtr="0">
            <a:spAutoFit/>
          </a:bodyPr>
          <a:p>
            <a:r>
              <a:rPr lang="en-US" altLang="zh-CN" b="1" dirty="0">
                <a:latin typeface="黑体" panose="02010609060101010101" pitchFamily="49" charset="-122"/>
                <a:ea typeface="黑体" panose="02010609060101010101" pitchFamily="49" charset="-122"/>
              </a:rPr>
              <a:t>2023</a:t>
            </a:r>
            <a:r>
              <a:rPr lang="zh-CN" altLang="en-US" b="1" dirty="0">
                <a:latin typeface="黑体" panose="02010609060101010101" pitchFamily="49" charset="-122"/>
                <a:ea typeface="黑体" panose="02010609060101010101" pitchFamily="49" charset="-122"/>
              </a:rPr>
              <a:t>年贴息政策解读</a:t>
            </a:r>
            <a:endParaRPr lang="zh-CN" altLang="en-US" b="1" dirty="0">
              <a:latin typeface="黑体" panose="02010609060101010101" pitchFamily="49" charset="-122"/>
              <a:ea typeface="黑体" panose="02010609060101010101" pitchFamily="49" charset="-122"/>
            </a:endParaRPr>
          </a:p>
        </p:txBody>
      </p:sp>
      <p:sp>
        <p:nvSpPr>
          <p:cNvPr id="25646" name="文本框 1">
            <a:hlinkClick r:id="rId2" action="ppaction://hlinksldjump"/>
          </p:cNvPr>
          <p:cNvSpPr txBox="1"/>
          <p:nvPr/>
        </p:nvSpPr>
        <p:spPr>
          <a:xfrm>
            <a:off x="1338263" y="3987800"/>
            <a:ext cx="2597150"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提前还款</a:t>
            </a:r>
            <a:endParaRPr lang="zh-CN" altLang="en-US" b="1" dirty="0">
              <a:latin typeface="黑体" panose="02010609060101010101" pitchFamily="49" charset="-122"/>
              <a:ea typeface="黑体" panose="02010609060101010101" pitchFamily="49" charset="-122"/>
            </a:endParaRPr>
          </a:p>
        </p:txBody>
      </p:sp>
      <p:grpSp>
        <p:nvGrpSpPr>
          <p:cNvPr id="25647" name="组合 106"/>
          <p:cNvGrpSpPr/>
          <p:nvPr/>
        </p:nvGrpSpPr>
        <p:grpSpPr>
          <a:xfrm>
            <a:off x="5080000" y="2903538"/>
            <a:ext cx="2608263" cy="458787"/>
            <a:chOff x="601663" y="2819012"/>
            <a:chExt cx="2409151" cy="424880"/>
          </a:xfrm>
        </p:grpSpPr>
        <p:sp>
          <p:nvSpPr>
            <p:cNvPr id="117"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118"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50" name="组合 119"/>
            <p:cNvGrpSpPr/>
            <p:nvPr/>
          </p:nvGrpSpPr>
          <p:grpSpPr>
            <a:xfrm>
              <a:off x="601663" y="2819012"/>
              <a:ext cx="396875" cy="424880"/>
              <a:chOff x="601663" y="2819012"/>
              <a:chExt cx="396875" cy="424880"/>
            </a:xfrm>
          </p:grpSpPr>
          <p:grpSp>
            <p:nvGrpSpPr>
              <p:cNvPr id="25651" name="Group 56"/>
              <p:cNvGrpSpPr/>
              <p:nvPr/>
            </p:nvGrpSpPr>
            <p:grpSpPr>
              <a:xfrm>
                <a:off x="601663" y="2819400"/>
                <a:ext cx="396496" cy="424492"/>
                <a:chOff x="956895" y="3589879"/>
                <a:chExt cx="863797" cy="792643"/>
              </a:xfrm>
            </p:grpSpPr>
            <p:sp>
              <p:nvSpPr>
                <p:cNvPr id="124"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125"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122"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5</a:t>
                </a:r>
                <a:endParaRPr lang="en-US" altLang="zh-CN" b="1" strike="noStrike" noProof="1" dirty="0">
                  <a:solidFill>
                    <a:schemeClr val="bg1"/>
                  </a:solidFill>
                  <a:latin typeface="+mj-lt"/>
                  <a:ea typeface="黑体" panose="02010609060101010101" pitchFamily="49" charset="-122"/>
                </a:endParaRPr>
              </a:p>
            </p:txBody>
          </p:sp>
          <p:sp>
            <p:nvSpPr>
              <p:cNvPr id="123"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25656" name="文本框 1">
            <a:hlinkClick r:id="rId2" action="ppaction://hlinksldjump"/>
          </p:cNvPr>
          <p:cNvSpPr txBox="1"/>
          <p:nvPr/>
        </p:nvSpPr>
        <p:spPr>
          <a:xfrm>
            <a:off x="5700713" y="1839913"/>
            <a:ext cx="211137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正常还款</a:t>
            </a:r>
            <a:endParaRPr lang="zh-CN" altLang="en-US" b="1" dirty="0">
              <a:latin typeface="黑体" panose="02010609060101010101" pitchFamily="49" charset="-122"/>
              <a:ea typeface="黑体" panose="02010609060101010101" pitchFamily="49" charset="-122"/>
            </a:endParaRPr>
          </a:p>
        </p:txBody>
      </p:sp>
      <p:grpSp>
        <p:nvGrpSpPr>
          <p:cNvPr id="2" name="组合 106"/>
          <p:cNvGrpSpPr/>
          <p:nvPr/>
        </p:nvGrpSpPr>
        <p:grpSpPr>
          <a:xfrm>
            <a:off x="5080000" y="4009073"/>
            <a:ext cx="2608263" cy="458787"/>
            <a:chOff x="601663" y="2819012"/>
            <a:chExt cx="2409151" cy="424880"/>
          </a:xfrm>
        </p:grpSpPr>
        <p:sp>
          <p:nvSpPr>
            <p:cNvPr id="3"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5" name="组合 119"/>
            <p:cNvGrpSpPr/>
            <p:nvPr/>
          </p:nvGrpSpPr>
          <p:grpSpPr>
            <a:xfrm>
              <a:off x="601663" y="2819012"/>
              <a:ext cx="396875" cy="424880"/>
              <a:chOff x="601663" y="2819012"/>
              <a:chExt cx="396875" cy="424880"/>
            </a:xfrm>
          </p:grpSpPr>
          <p:grpSp>
            <p:nvGrpSpPr>
              <p:cNvPr id="6" name="Group 56"/>
              <p:cNvGrpSpPr/>
              <p:nvPr/>
            </p:nvGrpSpPr>
            <p:grpSpPr>
              <a:xfrm>
                <a:off x="601663" y="2819400"/>
                <a:ext cx="396496" cy="424492"/>
                <a:chOff x="956895" y="3589879"/>
                <a:chExt cx="863797" cy="792643"/>
              </a:xfrm>
            </p:grpSpPr>
            <p:sp>
              <p:nvSpPr>
                <p:cNvPr id="7"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6</a:t>
                </a:r>
                <a:endParaRPr lang="en-US" altLang="zh-CN" b="1" strike="noStrike" noProof="1" dirty="0">
                  <a:solidFill>
                    <a:schemeClr val="bg1"/>
                  </a:solidFill>
                  <a:latin typeface="+mj-lt"/>
                  <a:ea typeface="黑体" panose="02010609060101010101" pitchFamily="49" charset="-122"/>
                </a:endParaRPr>
              </a:p>
            </p:txBody>
          </p:sp>
          <p:sp>
            <p:nvSpPr>
              <p:cNvPr id="10"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11" name="文本框 1">
            <a:hlinkClick r:id="rId2" action="ppaction://hlinksldjump"/>
          </p:cNvPr>
          <p:cNvSpPr txBox="1"/>
          <p:nvPr/>
        </p:nvSpPr>
        <p:spPr>
          <a:xfrm>
            <a:off x="5700713" y="410146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其他说明</a:t>
            </a:r>
            <a:endParaRPr lang="zh-CN" altLang="en-US" b="1" dirty="0">
              <a:latin typeface="黑体" panose="02010609060101010101" pitchFamily="49" charset="-122"/>
              <a:ea typeface="黑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
          <p:cNvSpPr>
            <a:spLocks noGrp="1"/>
          </p:cNvSpPr>
          <p:nvPr>
            <p:ph type="title"/>
          </p:nvPr>
        </p:nvSpPr>
        <p:spPr>
          <a:xfrm>
            <a:off x="571500" y="263525"/>
            <a:ext cx="8043863" cy="584200"/>
          </a:xfrm>
          <a:prstGeom prst="rect">
            <a:avLst/>
          </a:prstGeom>
          <a:noFill/>
          <a:ln>
            <a:noFill/>
          </a:ln>
        </p:spPr>
        <p:txBody>
          <a:bodyPr lIns="83119" tIns="41559" rIns="83119" bIns="41559" anchor="t" anchorCtr="0"/>
          <a:p>
            <a:pPr algn="l"/>
            <a:endParaRPr lang="zh-CN" altLang="en-US" sz="2800" dirty="0">
              <a:latin typeface="微软雅黑" panose="020B0503020204020204" pitchFamily="34" charset="-122"/>
              <a:ea typeface="微软雅黑" panose="020B0503020204020204" pitchFamily="34" charset="-122"/>
            </a:endParaRPr>
          </a:p>
        </p:txBody>
      </p:sp>
      <p:sp>
        <p:nvSpPr>
          <p:cNvPr id="27650" name="文本占位符 3"/>
          <p:cNvSpPr>
            <a:spLocks noGrp="1"/>
          </p:cNvSpPr>
          <p:nvPr>
            <p:ph type="body" idx="1"/>
          </p:nvPr>
        </p:nvSpPr>
        <p:spPr>
          <a:xfrm>
            <a:off x="571500" y="1138238"/>
            <a:ext cx="7943850" cy="5027612"/>
          </a:xfrm>
          <a:prstGeom prst="rect">
            <a:avLst/>
          </a:prstGeom>
          <a:noFill/>
          <a:ln>
            <a:noFill/>
          </a:ln>
        </p:spPr>
        <p:txBody>
          <a:bodyPr anchor="t" anchorCtr="0"/>
          <a:p>
            <a:pPr marL="0" indent="0" algn="ctr">
              <a:buNone/>
            </a:pPr>
            <a:r>
              <a:rPr lang="zh-CN" altLang="en-US" sz="2800" b="1">
                <a:latin typeface="黑体" panose="02010609060101010101" pitchFamily="49" charset="-122"/>
                <a:ea typeface="黑体" panose="02010609060101010101" pitchFamily="49" charset="-122"/>
              </a:rPr>
              <a:t>校园地国家助学贷款的还款方式</a:t>
            </a:r>
            <a:endParaRPr lang="zh-CN" altLang="en-US" sz="2800" b="1">
              <a:latin typeface="黑体" panose="02010609060101010101" pitchFamily="49" charset="-122"/>
              <a:ea typeface="黑体" panose="02010609060101010101" pitchFamily="49" charset="-122"/>
            </a:endParaRPr>
          </a:p>
          <a:p>
            <a:pPr marL="0" indent="0" algn="ctr">
              <a:buNone/>
            </a:pPr>
            <a:endParaRPr lang="zh-CN" altLang="en-US" sz="2400" b="1">
              <a:latin typeface="黑体" panose="02010609060101010101" pitchFamily="49" charset="-122"/>
              <a:ea typeface="黑体" panose="02010609060101010101" pitchFamily="49" charset="-122"/>
            </a:endParaRPr>
          </a:p>
          <a:p>
            <a:pPr marL="0" indent="0">
              <a:buNone/>
            </a:pPr>
            <a:r>
              <a:rPr lang="zh-CN" altLang="en-US" sz="2400" b="1">
                <a:solidFill>
                  <a:srgbClr val="0070C0"/>
                </a:solidFill>
                <a:latin typeface="宋体" panose="02010600030101010101" pitchFamily="2" charset="-122"/>
              </a:rPr>
              <a:t>★</a:t>
            </a:r>
            <a:r>
              <a:rPr lang="zh-CN" altLang="en-US" sz="2400" b="1">
                <a:solidFill>
                  <a:srgbClr val="0070C0"/>
                </a:solidFill>
                <a:latin typeface="黑体" panose="02010609060101010101" pitchFamily="49" charset="-122"/>
                <a:ea typeface="黑体" panose="02010609060101010101" pitchFamily="49" charset="-122"/>
              </a:rPr>
              <a:t> </a:t>
            </a:r>
            <a:r>
              <a:rPr lang="zh-CN" altLang="en-US" sz="2400" b="1">
                <a:latin typeface="黑体" panose="02010609060101010101" pitchFamily="49" charset="-122"/>
                <a:ea typeface="黑体" panose="02010609060101010101" pitchFamily="49" charset="-122"/>
              </a:rPr>
              <a:t>提前还款：毕业前和毕业后均可提前归还贷款</a:t>
            </a:r>
            <a:endParaRPr lang="zh-CN" altLang="en-US" sz="2400" b="1">
              <a:latin typeface="黑体" panose="02010609060101010101" pitchFamily="49" charset="-122"/>
              <a:ea typeface="黑体" panose="02010609060101010101" pitchFamily="49" charset="-122"/>
            </a:endParaRPr>
          </a:p>
          <a:p>
            <a:pPr marL="0" indent="0">
              <a:buNone/>
            </a:pPr>
            <a:endParaRPr lang="zh-CN" altLang="en-US" sz="2400" b="1">
              <a:latin typeface="黑体" panose="02010609060101010101" pitchFamily="49" charset="-122"/>
              <a:ea typeface="黑体" panose="02010609060101010101" pitchFamily="49" charset="-122"/>
            </a:endParaRPr>
          </a:p>
          <a:p>
            <a:pPr marL="0" indent="0">
              <a:buNone/>
            </a:pPr>
            <a:r>
              <a:rPr lang="zh-CN" altLang="en-US" sz="2400" b="1">
                <a:solidFill>
                  <a:srgbClr val="0070C0"/>
                </a:solidFill>
                <a:latin typeface="宋体" panose="02010600030101010101" pitchFamily="2" charset="-122"/>
              </a:rPr>
              <a:t>★</a:t>
            </a:r>
            <a:r>
              <a:rPr lang="zh-CN" altLang="en-US" sz="2400" b="1">
                <a:solidFill>
                  <a:srgbClr val="0070C0"/>
                </a:solidFill>
                <a:latin typeface="黑体" panose="02010609060101010101" pitchFamily="49" charset="-122"/>
                <a:ea typeface="黑体" panose="02010609060101010101" pitchFamily="49" charset="-122"/>
              </a:rPr>
              <a:t> </a:t>
            </a:r>
            <a:r>
              <a:rPr lang="zh-CN" altLang="en-US" sz="2400" b="1">
                <a:latin typeface="黑体" panose="02010609060101010101" pitchFamily="49" charset="-122"/>
                <a:ea typeface="黑体" panose="02010609060101010101" pitchFamily="49" charset="-122"/>
              </a:rPr>
              <a:t>正常还款：毕业后按月归还贷款</a:t>
            </a:r>
            <a:endParaRPr lang="zh-CN" altLang="en-US" sz="2400" b="1">
              <a:latin typeface="黑体" panose="02010609060101010101" pitchFamily="49" charset="-122"/>
              <a:ea typeface="黑体" panose="02010609060101010101" pitchFamily="49" charset="-122"/>
            </a:endParaRPr>
          </a:p>
          <a:p>
            <a:pPr marL="0" indent="0">
              <a:buNone/>
            </a:pPr>
            <a:endParaRPr lang="zh-CN" altLang="en-US" sz="2400" b="1">
              <a:latin typeface="黑体" panose="02010609060101010101" pitchFamily="49" charset="-122"/>
              <a:ea typeface="黑体" panose="02010609060101010101" pitchFamily="49" charset="-122"/>
            </a:endParaRPr>
          </a:p>
          <a:p>
            <a:pPr marL="0" indent="0">
              <a:buNone/>
            </a:pPr>
            <a:r>
              <a:rPr lang="zh-CN" altLang="en-US" sz="2400" b="1">
                <a:solidFill>
                  <a:srgbClr val="0070C0"/>
                </a:solidFill>
                <a:latin typeface="宋体" panose="02010600030101010101" pitchFamily="2" charset="-122"/>
              </a:rPr>
              <a:t>★</a:t>
            </a:r>
            <a:r>
              <a:rPr lang="zh-CN" altLang="en-US" sz="2400" b="1">
                <a:solidFill>
                  <a:srgbClr val="0070C0"/>
                </a:solidFill>
                <a:latin typeface="黑体" panose="02010609060101010101" pitchFamily="49" charset="-122"/>
                <a:ea typeface="黑体" panose="02010609060101010101" pitchFamily="49" charset="-122"/>
              </a:rPr>
              <a:t> </a:t>
            </a:r>
            <a:r>
              <a:rPr lang="zh-CN" altLang="en-US" sz="2400" b="1">
                <a:latin typeface="黑体" panose="02010609060101010101" pitchFamily="49" charset="-122"/>
                <a:ea typeface="黑体" panose="02010609060101010101" pitchFamily="49" charset="-122"/>
              </a:rPr>
              <a:t>继续贴息：毕业后继续攻读高一级学历，财政继续</a:t>
            </a:r>
            <a:endParaRPr lang="zh-CN" altLang="en-US" sz="2400" b="1">
              <a:latin typeface="黑体" panose="02010609060101010101" pitchFamily="49" charset="-122"/>
              <a:ea typeface="黑体" panose="02010609060101010101" pitchFamily="49" charset="-122"/>
            </a:endParaRPr>
          </a:p>
          <a:p>
            <a:pPr marL="0" indent="0">
              <a:buNone/>
            </a:pPr>
            <a:r>
              <a:rPr lang="zh-CN" altLang="en-US" sz="2400" b="1">
                <a:latin typeface="黑体" panose="02010609060101010101" pitchFamily="49" charset="-122"/>
                <a:ea typeface="黑体" panose="02010609060101010101" pitchFamily="49" charset="-122"/>
              </a:rPr>
              <a:t>             贴息</a:t>
            </a:r>
            <a:endParaRPr lang="zh-CN" altLang="en-US" sz="2400" b="1">
              <a:latin typeface="黑体" panose="02010609060101010101" pitchFamily="49" charset="-122"/>
              <a:ea typeface="黑体" panose="02010609060101010101" pitchFamily="49" charset="-122"/>
            </a:endParaRPr>
          </a:p>
          <a:p>
            <a:pPr marL="0" indent="0" algn="ctr">
              <a:buNone/>
            </a:pPr>
            <a:endParaRPr lang="zh-CN" altLang="en-US">
              <a:solidFill>
                <a:srgbClr val="C00000"/>
              </a:solidFill>
              <a:latin typeface="黑体" panose="02010609060101010101" pitchFamily="49" charset="-122"/>
              <a:ea typeface="黑体" panose="02010609060101010101" pitchFamily="49" charset="-122"/>
            </a:endParaRPr>
          </a:p>
          <a:p>
            <a:pPr marL="0" indent="0" algn="ctr">
              <a:buNone/>
            </a:pPr>
            <a:endParaRPr lang="zh-CN" altLang="en-US">
              <a:solidFill>
                <a:srgbClr val="C00000"/>
              </a:solidFill>
              <a:latin typeface="黑体" panose="02010609060101010101" pitchFamily="49" charset="-122"/>
              <a:ea typeface="黑体" panose="02010609060101010101" pitchFamily="49" charset="-122"/>
            </a:endParaRPr>
          </a:p>
        </p:txBody>
      </p:sp>
      <p:pic>
        <p:nvPicPr>
          <p:cNvPr id="27651" name="Picture 8" descr="BS00554_"/>
          <p:cNvPicPr>
            <a:picLocks noChangeAspect="1"/>
          </p:cNvPicPr>
          <p:nvPr/>
        </p:nvPicPr>
        <p:blipFill>
          <a:blip r:embed="rId1"/>
          <a:stretch>
            <a:fillRect/>
          </a:stretch>
        </p:blipFill>
        <p:spPr>
          <a:xfrm>
            <a:off x="6481763" y="4791075"/>
            <a:ext cx="1695450" cy="1274763"/>
          </a:xfrm>
          <a:prstGeom prst="rect">
            <a:avLst/>
          </a:prstGeom>
          <a:noFill/>
          <a:ln w="9525">
            <a:noFill/>
          </a:ln>
        </p:spPr>
      </p:pic>
    </p:spTree>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20100624-3inner.jpg"/>
          <p:cNvPicPr>
            <a:picLocks noChangeAspect="1"/>
          </p:cNvPicPr>
          <p:nvPr/>
        </p:nvPicPr>
        <p:blipFill>
          <a:blip r:embed="rId1"/>
          <a:stretch>
            <a:fillRect/>
          </a:stretch>
        </p:blipFill>
        <p:spPr>
          <a:xfrm>
            <a:off x="-31750" y="-104775"/>
            <a:ext cx="9144000" cy="6858000"/>
          </a:xfrm>
          <a:prstGeom prst="rect">
            <a:avLst/>
          </a:prstGeom>
          <a:noFill/>
          <a:ln w="9525">
            <a:noFill/>
          </a:ln>
        </p:spPr>
      </p:pic>
      <p:sp>
        <p:nvSpPr>
          <p:cNvPr id="168" name="标题 1"/>
          <p:cNvSpPr txBox="1"/>
          <p:nvPr/>
        </p:nvSpPr>
        <p:spPr bwMode="auto">
          <a:xfrm>
            <a:off x="-30830" y="535916"/>
            <a:ext cx="1500198" cy="642942"/>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dk1"/>
          </a:lnRef>
          <a:fillRef idx="2">
            <a:schemeClr val="dk1"/>
          </a:fillRef>
          <a:effectRef idx="1">
            <a:schemeClr val="dk1"/>
          </a:effectRef>
          <a:fontRef idx="minor">
            <a:schemeClr val="dk1"/>
          </a:fontRef>
        </p:style>
        <p:txBody>
          <a:bodyPr anchor="ctr"/>
          <a:lstStyle/>
          <a:p>
            <a:pPr indent="381000" fontAlgn="auto">
              <a:spcBef>
                <a:spcPts val="0"/>
              </a:spcBef>
              <a:spcAft>
                <a:spcPts val="0"/>
              </a:spcAft>
              <a:defRPr/>
            </a:pPr>
            <a:r>
              <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rPr>
              <a:t>目录</a:t>
            </a:r>
            <a:endParaRPr lang="zh-CN" altLang="en-US" sz="3200" b="1" strike="noStrike" noProof="1" dirty="0">
              <a:solidFill>
                <a:srgbClr val="1F497D">
                  <a:lumMod val="75000"/>
                </a:srgb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69" name="同侧圆角矩形 168"/>
          <p:cNvSpPr/>
          <p:nvPr/>
        </p:nvSpPr>
        <p:spPr>
          <a:xfrm rot="5400000">
            <a:off x="-71437" y="714375"/>
            <a:ext cx="428625" cy="28575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eaLnBrk="1" fontAlgn="base" hangingPunct="1">
              <a:defRPr/>
            </a:pPr>
            <a:endParaRPr lang="zh-CN" altLang="en-US" strike="noStrike" noProof="1">
              <a:solidFill>
                <a:prstClr val="white"/>
              </a:solidFill>
            </a:endParaRPr>
          </a:p>
        </p:txBody>
      </p:sp>
      <p:sp>
        <p:nvSpPr>
          <p:cNvPr id="25604" name="文本框 1">
            <a:hlinkClick r:id="rId2" action="ppaction://hlinksldjump"/>
          </p:cNvPr>
          <p:cNvSpPr txBox="1"/>
          <p:nvPr/>
        </p:nvSpPr>
        <p:spPr>
          <a:xfrm>
            <a:off x="5700713" y="290512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继续贴息</a:t>
            </a:r>
            <a:endParaRPr lang="zh-CN" altLang="en-US" b="1" dirty="0">
              <a:latin typeface="黑体" panose="02010609060101010101" pitchFamily="49" charset="-122"/>
              <a:ea typeface="黑体" panose="02010609060101010101" pitchFamily="49" charset="-122"/>
            </a:endParaRPr>
          </a:p>
        </p:txBody>
      </p:sp>
      <p:sp>
        <p:nvSpPr>
          <p:cNvPr id="39" name="Rounded Rectangle 61"/>
          <p:cNvSpPr/>
          <p:nvPr/>
        </p:nvSpPr>
        <p:spPr bwMode="auto">
          <a:xfrm>
            <a:off x="795803" y="1515900"/>
            <a:ext cx="359801" cy="41836"/>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43" name="Rounded Rectangle 58"/>
          <p:cNvSpPr/>
          <p:nvPr/>
        </p:nvSpPr>
        <p:spPr bwMode="auto">
          <a:xfrm>
            <a:off x="1470025" y="2249488"/>
            <a:ext cx="1457325" cy="762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4" name="Rounded Rectangle 59"/>
          <p:cNvSpPr/>
          <p:nvPr/>
        </p:nvSpPr>
        <p:spPr bwMode="auto">
          <a:xfrm>
            <a:off x="1450975" y="2247900"/>
            <a:ext cx="339725" cy="762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08" name="组合 3"/>
          <p:cNvGrpSpPr/>
          <p:nvPr/>
        </p:nvGrpSpPr>
        <p:grpSpPr>
          <a:xfrm>
            <a:off x="755650" y="1863725"/>
            <a:ext cx="431800" cy="469900"/>
            <a:chOff x="601663" y="1497013"/>
            <a:chExt cx="396875" cy="431800"/>
          </a:xfrm>
          <a:solidFill>
            <a:schemeClr val="bg1">
              <a:lumMod val="85000"/>
            </a:schemeClr>
          </a:solidFill>
        </p:grpSpPr>
        <p:grpSp>
          <p:nvGrpSpPr>
            <p:cNvPr id="25609" name="Group 56"/>
            <p:cNvGrpSpPr/>
            <p:nvPr/>
          </p:nvGrpSpPr>
          <p:grpSpPr>
            <a:xfrm>
              <a:off x="601663" y="1497013"/>
              <a:ext cx="396519" cy="422936"/>
              <a:chOff x="956895" y="3589879"/>
              <a:chExt cx="863797" cy="792643"/>
            </a:xfrm>
            <a:grpFill/>
          </p:grpSpPr>
          <p:sp>
            <p:nvSpPr>
              <p:cNvPr id="49" name="Rectangle 60"/>
              <p:cNvSpPr/>
              <p:nvPr/>
            </p:nvSpPr>
            <p:spPr>
              <a:xfrm>
                <a:off x="956895" y="3589879"/>
                <a:ext cx="864573" cy="791404"/>
              </a:xfrm>
              <a:prstGeom prst="rect">
                <a:avLst/>
              </a:prstGeom>
              <a:grpFill/>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0" name="Rounded Rectangle 61"/>
              <p:cNvSpPr/>
              <p:nvPr/>
            </p:nvSpPr>
            <p:spPr>
              <a:xfrm>
                <a:off x="1035692" y="4238087"/>
                <a:ext cx="720001" cy="72000"/>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47" name="Rectangle 60"/>
            <p:cNvSpPr/>
            <p:nvPr/>
          </p:nvSpPr>
          <p:spPr bwMode="auto">
            <a:xfrm>
              <a:off x="601663" y="1506538"/>
              <a:ext cx="396875" cy="422275"/>
            </a:xfrm>
            <a:prstGeom prst="rect">
              <a:avLst/>
            </a:prstGeom>
            <a:grp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48" name="Rounded Rectangle 61"/>
            <p:cNvSpPr/>
            <p:nvPr/>
          </p:nvSpPr>
          <p:spPr bwMode="auto">
            <a:xfrm>
              <a:off x="638615" y="1849073"/>
              <a:ext cx="330510" cy="38417"/>
            </a:xfrm>
            <a:prstGeom prst="roundRect">
              <a:avLst/>
            </a:prstGeom>
            <a:gr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nvGrpSpPr>
          <p:cNvPr id="25614" name="组合 9"/>
          <p:cNvGrpSpPr/>
          <p:nvPr/>
        </p:nvGrpSpPr>
        <p:grpSpPr>
          <a:xfrm>
            <a:off x="755650" y="2905125"/>
            <a:ext cx="2171700" cy="469900"/>
            <a:chOff x="601663" y="2159000"/>
            <a:chExt cx="1994215" cy="431800"/>
          </a:xfrm>
        </p:grpSpPr>
        <p:sp>
          <p:nvSpPr>
            <p:cNvPr id="52" name="Rounded Rectangle 58"/>
            <p:cNvSpPr/>
            <p:nvPr/>
          </p:nvSpPr>
          <p:spPr bwMode="auto">
            <a:xfrm>
              <a:off x="1257072" y="2511196"/>
              <a:ext cx="1338806" cy="6997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53" name="Rounded Rectangle 59"/>
            <p:cNvSpPr/>
            <p:nvPr/>
          </p:nvSpPr>
          <p:spPr bwMode="auto">
            <a:xfrm>
              <a:off x="1239838" y="2511425"/>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17" name="组合 5"/>
            <p:cNvGrpSpPr/>
            <p:nvPr/>
          </p:nvGrpSpPr>
          <p:grpSpPr>
            <a:xfrm>
              <a:off x="601663" y="2159000"/>
              <a:ext cx="396875" cy="431800"/>
              <a:chOff x="601663" y="2159000"/>
              <a:chExt cx="396875" cy="431800"/>
            </a:xfrm>
          </p:grpSpPr>
          <p:grpSp>
            <p:nvGrpSpPr>
              <p:cNvPr id="25618" name="Group 56"/>
              <p:cNvGrpSpPr/>
              <p:nvPr/>
            </p:nvGrpSpPr>
            <p:grpSpPr>
              <a:xfrm>
                <a:off x="601663" y="2159000"/>
                <a:ext cx="396496" cy="422936"/>
                <a:chOff x="956895" y="3589879"/>
                <a:chExt cx="863797" cy="792643"/>
              </a:xfrm>
            </p:grpSpPr>
            <p:sp>
              <p:nvSpPr>
                <p:cNvPr id="58" name="Rectangle 60"/>
                <p:cNvSpPr/>
                <p:nvPr/>
              </p:nvSpPr>
              <p:spPr>
                <a:xfrm>
                  <a:off x="956895" y="3589879"/>
                  <a:ext cx="864623"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59"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56" name="Rectangle 60"/>
              <p:cNvSpPr/>
              <p:nvPr/>
            </p:nvSpPr>
            <p:spPr bwMode="auto">
              <a:xfrm>
                <a:off x="601663" y="2168525"/>
                <a:ext cx="396875" cy="4222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2</a:t>
                </a:r>
                <a:endParaRPr lang="zh-CN" altLang="en-US" b="1" strike="noStrike" noProof="1" dirty="0">
                  <a:solidFill>
                    <a:schemeClr val="bg1"/>
                  </a:solidFill>
                  <a:latin typeface="+mj-lt"/>
                  <a:ea typeface="黑体" panose="02010609060101010101" pitchFamily="49" charset="-122"/>
                </a:endParaRPr>
              </a:p>
            </p:txBody>
          </p:sp>
          <p:sp>
            <p:nvSpPr>
              <p:cNvPr id="57" name="Rounded Rectangle 61"/>
              <p:cNvSpPr/>
              <p:nvPr/>
            </p:nvSpPr>
            <p:spPr bwMode="auto">
              <a:xfrm>
                <a:off x="638613" y="2511060"/>
                <a:ext cx="330491"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23" name="组合 77"/>
          <p:cNvGrpSpPr/>
          <p:nvPr/>
        </p:nvGrpSpPr>
        <p:grpSpPr>
          <a:xfrm>
            <a:off x="5075238" y="1309688"/>
            <a:ext cx="3011487" cy="992187"/>
            <a:chOff x="601663" y="2340706"/>
            <a:chExt cx="2765442" cy="912082"/>
          </a:xfrm>
        </p:grpSpPr>
        <p:sp>
          <p:nvSpPr>
            <p:cNvPr id="79" name="Rounded Rectangle 58"/>
            <p:cNvSpPr/>
            <p:nvPr/>
          </p:nvSpPr>
          <p:spPr bwMode="auto">
            <a:xfrm>
              <a:off x="1331126" y="3164048"/>
              <a:ext cx="1704412" cy="793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80" name="Rounded Rectangle 59"/>
            <p:cNvSpPr/>
            <p:nvPr/>
          </p:nvSpPr>
          <p:spPr bwMode="auto">
            <a:xfrm>
              <a:off x="1239838" y="316408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26" name="文本框 1">
              <a:hlinkClick r:id="rId2" action="ppaction://hlinksldjump"/>
            </p:cNvPr>
            <p:cNvSpPr txBox="1"/>
            <p:nvPr/>
          </p:nvSpPr>
          <p:spPr>
            <a:xfrm>
              <a:off x="999006" y="2340706"/>
              <a:ext cx="2368099" cy="310885"/>
            </a:xfrm>
            <a:prstGeom prst="rect">
              <a:avLst/>
            </a:prstGeom>
            <a:noFill/>
            <a:ln w="9525">
              <a:noFill/>
            </a:ln>
          </p:spPr>
          <p:txBody>
            <a:bodyPr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27" name="组合 81"/>
            <p:cNvGrpSpPr/>
            <p:nvPr/>
          </p:nvGrpSpPr>
          <p:grpSpPr>
            <a:xfrm>
              <a:off x="601663" y="2819400"/>
              <a:ext cx="396875" cy="433388"/>
              <a:chOff x="601663" y="2819400"/>
              <a:chExt cx="396875" cy="433388"/>
            </a:xfrm>
          </p:grpSpPr>
          <p:grpSp>
            <p:nvGrpSpPr>
              <p:cNvPr id="25628" name="Group 56"/>
              <p:cNvGrpSpPr/>
              <p:nvPr/>
            </p:nvGrpSpPr>
            <p:grpSpPr>
              <a:xfrm>
                <a:off x="601663" y="2819400"/>
                <a:ext cx="396496" cy="424492"/>
                <a:chOff x="956895" y="3589879"/>
                <a:chExt cx="863797" cy="792643"/>
              </a:xfrm>
            </p:grpSpPr>
            <p:sp>
              <p:nvSpPr>
                <p:cNvPr id="86"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7"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84" name="Rectangle 60"/>
              <p:cNvSpPr/>
              <p:nvPr/>
            </p:nvSpPr>
            <p:spPr bwMode="auto">
              <a:xfrm>
                <a:off x="601663" y="2828925"/>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4</a:t>
                </a:r>
                <a:endParaRPr lang="en-US" altLang="zh-CN" b="1" strike="noStrike" noProof="1" dirty="0">
                  <a:solidFill>
                    <a:schemeClr val="bg1"/>
                  </a:solidFill>
                  <a:latin typeface="+mj-lt"/>
                  <a:ea typeface="黑体" panose="02010609060101010101" pitchFamily="49" charset="-122"/>
                </a:endParaRPr>
              </a:p>
            </p:txBody>
          </p:sp>
          <p:sp>
            <p:nvSpPr>
              <p:cNvPr id="85"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grpSp>
        <p:nvGrpSpPr>
          <p:cNvPr id="25633" name="组合 87"/>
          <p:cNvGrpSpPr/>
          <p:nvPr/>
        </p:nvGrpSpPr>
        <p:grpSpPr>
          <a:xfrm>
            <a:off x="758825" y="4017963"/>
            <a:ext cx="3392488" cy="466725"/>
            <a:chOff x="601663" y="3490913"/>
            <a:chExt cx="3114304" cy="428493"/>
          </a:xfrm>
        </p:grpSpPr>
        <p:sp>
          <p:nvSpPr>
            <p:cNvPr id="89" name="Rounded Rectangle 58"/>
            <p:cNvSpPr/>
            <p:nvPr/>
          </p:nvSpPr>
          <p:spPr bwMode="auto">
            <a:xfrm>
              <a:off x="1255713" y="3833813"/>
              <a:ext cx="1322387" cy="69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90" name="Rounded Rectangle 59"/>
            <p:cNvSpPr/>
            <p:nvPr/>
          </p:nvSpPr>
          <p:spPr bwMode="auto">
            <a:xfrm>
              <a:off x="1239838" y="38338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sp>
          <p:nvSpPr>
            <p:cNvPr id="25636" name="文本框 1">
              <a:hlinkClick r:id="rId2" action="ppaction://hlinksldjump"/>
            </p:cNvPr>
            <p:cNvSpPr txBox="1"/>
            <p:nvPr/>
          </p:nvSpPr>
          <p:spPr>
            <a:xfrm>
              <a:off x="1239741" y="3593116"/>
              <a:ext cx="2476226" cy="310885"/>
            </a:xfrm>
            <a:prstGeom prst="rect">
              <a:avLst/>
            </a:prstGeom>
            <a:noFill/>
            <a:ln w="9525">
              <a:noFill/>
            </a:ln>
          </p:spPr>
          <p:txBody>
            <a:bodyPr wrap="square" anchor="t" anchorCtr="0">
              <a:spAutoFit/>
            </a:bodyPr>
            <a:p>
              <a:endParaRPr lang="zh-CN" altLang="en-US" sz="1600" b="1" dirty="0">
                <a:latin typeface="黑体" panose="02010609060101010101" pitchFamily="49" charset="-122"/>
                <a:ea typeface="黑体" panose="02010609060101010101" pitchFamily="49" charset="-122"/>
              </a:endParaRPr>
            </a:p>
          </p:txBody>
        </p:sp>
        <p:grpSp>
          <p:nvGrpSpPr>
            <p:cNvPr id="25637" name="Group 56"/>
            <p:cNvGrpSpPr/>
            <p:nvPr/>
          </p:nvGrpSpPr>
          <p:grpSpPr>
            <a:xfrm>
              <a:off x="605161" y="3497131"/>
              <a:ext cx="396875" cy="422274"/>
              <a:chOff x="964518" y="3619385"/>
              <a:chExt cx="864754" cy="791404"/>
            </a:xfrm>
          </p:grpSpPr>
          <p:sp>
            <p:nvSpPr>
              <p:cNvPr id="95" name="Rectangle 60"/>
              <p:cNvSpPr/>
              <p:nvPr/>
            </p:nvSpPr>
            <p:spPr>
              <a:xfrm>
                <a:off x="964518" y="3619385"/>
                <a:ext cx="864754" cy="791404"/>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96"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3" name="Rectangle 60"/>
            <p:cNvSpPr/>
            <p:nvPr/>
          </p:nvSpPr>
          <p:spPr bwMode="auto">
            <a:xfrm>
              <a:off x="601663" y="3490913"/>
              <a:ext cx="396875" cy="42227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3</a:t>
              </a:r>
              <a:endParaRPr lang="en-US" altLang="zh-CN" b="1" strike="noStrike" noProof="1" dirty="0">
                <a:solidFill>
                  <a:schemeClr val="bg1"/>
                </a:solidFill>
                <a:latin typeface="+mj-lt"/>
                <a:ea typeface="黑体" panose="02010609060101010101" pitchFamily="49" charset="-122"/>
              </a:endParaRPr>
            </a:p>
          </p:txBody>
        </p:sp>
        <p:sp>
          <p:nvSpPr>
            <p:cNvPr id="94" name="Rounded Rectangle 61"/>
            <p:cNvSpPr/>
            <p:nvPr/>
          </p:nvSpPr>
          <p:spPr bwMode="auto">
            <a:xfrm>
              <a:off x="638607" y="3833448"/>
              <a:ext cx="330440" cy="38417"/>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2" name="文本框 1">
            <a:hlinkClick r:id="rId2" action="ppaction://hlinksldjump"/>
          </p:cNvPr>
          <p:cNvSpPr txBox="1"/>
          <p:nvPr/>
        </p:nvSpPr>
        <p:spPr>
          <a:xfrm>
            <a:off x="5770563" y="1179513"/>
            <a:ext cx="3248025" cy="301625"/>
          </a:xfrm>
          <a:prstGeom prst="rect">
            <a:avLst/>
          </a:prstGeom>
          <a:noFill/>
          <a:ln w="9525">
            <a:noFill/>
          </a:ln>
        </p:spPr>
        <p:txBody>
          <a:bodyPr wrap="square" anchor="t" anchorCtr="0">
            <a:spAutoFit/>
          </a:bodyPr>
          <a:p>
            <a:pPr>
              <a:lnSpc>
                <a:spcPct val="85000"/>
              </a:lnSpc>
            </a:pPr>
            <a:endParaRPr lang="en-US" altLang="zh-CN" sz="1600" b="1" dirty="0">
              <a:latin typeface="黑体" panose="02010609060101010101" pitchFamily="49" charset="-122"/>
              <a:ea typeface="黑体" panose="02010609060101010101" pitchFamily="49" charset="-122"/>
            </a:endParaRPr>
          </a:p>
        </p:txBody>
      </p:sp>
      <p:grpSp>
        <p:nvGrpSpPr>
          <p:cNvPr id="111" name="组合 110"/>
          <p:cNvGrpSpPr/>
          <p:nvPr/>
        </p:nvGrpSpPr>
        <p:grpSpPr>
          <a:xfrm>
            <a:off x="5190627" y="1463797"/>
            <a:ext cx="360753" cy="48757"/>
            <a:chOff x="637832" y="3166541"/>
            <a:chExt cx="331272" cy="44772"/>
          </a:xfrm>
        </p:grpSpPr>
        <p:sp>
          <p:nvSpPr>
            <p:cNvPr id="116" name="Rounded Rectangle 61"/>
            <p:cNvSpPr/>
            <p:nvPr/>
          </p:nvSpPr>
          <p:spPr>
            <a:xfrm>
              <a:off x="637832" y="3166541"/>
              <a:ext cx="330491" cy="38559"/>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sp>
          <p:nvSpPr>
            <p:cNvPr id="114"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25644" name="文本框 1">
            <a:hlinkClick r:id="rId2" action="ppaction://hlinksldjump"/>
          </p:cNvPr>
          <p:cNvSpPr txBox="1"/>
          <p:nvPr/>
        </p:nvSpPr>
        <p:spPr>
          <a:xfrm>
            <a:off x="1338263" y="2884488"/>
            <a:ext cx="327342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贷款还款方式</a:t>
            </a:r>
            <a:endParaRPr lang="zh-CN" altLang="en-US" b="1" dirty="0">
              <a:latin typeface="黑体" panose="02010609060101010101" pitchFamily="49" charset="-122"/>
              <a:ea typeface="黑体" panose="02010609060101010101" pitchFamily="49" charset="-122"/>
            </a:endParaRPr>
          </a:p>
        </p:txBody>
      </p:sp>
      <p:sp>
        <p:nvSpPr>
          <p:cNvPr id="25645" name="文本框 1">
            <a:hlinkClick r:id="rId2" action="ppaction://hlinksldjump"/>
          </p:cNvPr>
          <p:cNvSpPr txBox="1"/>
          <p:nvPr/>
        </p:nvSpPr>
        <p:spPr>
          <a:xfrm>
            <a:off x="1338580" y="1843405"/>
            <a:ext cx="2330450" cy="368300"/>
          </a:xfrm>
          <a:prstGeom prst="rect">
            <a:avLst/>
          </a:prstGeom>
          <a:noFill/>
          <a:ln w="9525">
            <a:noFill/>
          </a:ln>
        </p:spPr>
        <p:txBody>
          <a:bodyPr wrap="square" anchor="t" anchorCtr="0">
            <a:spAutoFit/>
          </a:bodyPr>
          <a:p>
            <a:r>
              <a:rPr lang="en-US" altLang="zh-CN" b="1" dirty="0">
                <a:latin typeface="黑体" panose="02010609060101010101" pitchFamily="49" charset="-122"/>
                <a:ea typeface="黑体" panose="02010609060101010101" pitchFamily="49" charset="-122"/>
              </a:rPr>
              <a:t>2023</a:t>
            </a:r>
            <a:r>
              <a:rPr lang="zh-CN" altLang="en-US" b="1" dirty="0">
                <a:latin typeface="黑体" panose="02010609060101010101" pitchFamily="49" charset="-122"/>
                <a:ea typeface="黑体" panose="02010609060101010101" pitchFamily="49" charset="-122"/>
              </a:rPr>
              <a:t>年贴息政策解读</a:t>
            </a:r>
            <a:endParaRPr lang="zh-CN" altLang="en-US" b="1" dirty="0">
              <a:latin typeface="黑体" panose="02010609060101010101" pitchFamily="49" charset="-122"/>
              <a:ea typeface="黑体" panose="02010609060101010101" pitchFamily="49" charset="-122"/>
            </a:endParaRPr>
          </a:p>
        </p:txBody>
      </p:sp>
      <p:sp>
        <p:nvSpPr>
          <p:cNvPr id="25646" name="文本框 1">
            <a:hlinkClick r:id="rId2" action="ppaction://hlinksldjump"/>
          </p:cNvPr>
          <p:cNvSpPr txBox="1"/>
          <p:nvPr/>
        </p:nvSpPr>
        <p:spPr>
          <a:xfrm>
            <a:off x="1338263" y="3987800"/>
            <a:ext cx="2597150"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提前还款</a:t>
            </a:r>
            <a:endParaRPr lang="zh-CN" altLang="en-US" b="1" dirty="0">
              <a:latin typeface="黑体" panose="02010609060101010101" pitchFamily="49" charset="-122"/>
              <a:ea typeface="黑体" panose="02010609060101010101" pitchFamily="49" charset="-122"/>
            </a:endParaRPr>
          </a:p>
        </p:txBody>
      </p:sp>
      <p:grpSp>
        <p:nvGrpSpPr>
          <p:cNvPr id="25647" name="组合 106"/>
          <p:cNvGrpSpPr/>
          <p:nvPr/>
        </p:nvGrpSpPr>
        <p:grpSpPr>
          <a:xfrm>
            <a:off x="5080000" y="2903538"/>
            <a:ext cx="2608263" cy="458787"/>
            <a:chOff x="601663" y="2819012"/>
            <a:chExt cx="2409151" cy="424880"/>
          </a:xfrm>
        </p:grpSpPr>
        <p:sp>
          <p:nvSpPr>
            <p:cNvPr id="117"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118"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25650" name="组合 119"/>
            <p:cNvGrpSpPr/>
            <p:nvPr/>
          </p:nvGrpSpPr>
          <p:grpSpPr>
            <a:xfrm>
              <a:off x="601663" y="2819012"/>
              <a:ext cx="396875" cy="424880"/>
              <a:chOff x="601663" y="2819012"/>
              <a:chExt cx="396875" cy="424880"/>
            </a:xfrm>
          </p:grpSpPr>
          <p:grpSp>
            <p:nvGrpSpPr>
              <p:cNvPr id="25651" name="Group 56"/>
              <p:cNvGrpSpPr/>
              <p:nvPr/>
            </p:nvGrpSpPr>
            <p:grpSpPr>
              <a:xfrm>
                <a:off x="601663" y="2819400"/>
                <a:ext cx="396496" cy="424492"/>
                <a:chOff x="956895" y="3589879"/>
                <a:chExt cx="863797" cy="792643"/>
              </a:xfrm>
            </p:grpSpPr>
            <p:sp>
              <p:nvSpPr>
                <p:cNvPr id="124"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125"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122"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5</a:t>
                </a:r>
                <a:endParaRPr lang="en-US" altLang="zh-CN" b="1" strike="noStrike" noProof="1" dirty="0">
                  <a:solidFill>
                    <a:schemeClr val="bg1"/>
                  </a:solidFill>
                  <a:latin typeface="+mj-lt"/>
                  <a:ea typeface="黑体" panose="02010609060101010101" pitchFamily="49" charset="-122"/>
                </a:endParaRPr>
              </a:p>
            </p:txBody>
          </p:sp>
          <p:sp>
            <p:nvSpPr>
              <p:cNvPr id="123"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25656" name="文本框 1">
            <a:hlinkClick r:id="rId2" action="ppaction://hlinksldjump"/>
          </p:cNvPr>
          <p:cNvSpPr txBox="1"/>
          <p:nvPr/>
        </p:nvSpPr>
        <p:spPr>
          <a:xfrm>
            <a:off x="5700713" y="1839913"/>
            <a:ext cx="2111375"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sym typeface="+mn-ea"/>
              </a:rPr>
              <a:t>正常还款</a:t>
            </a:r>
            <a:endParaRPr lang="zh-CN" altLang="en-US" b="1" dirty="0">
              <a:latin typeface="黑体" panose="02010609060101010101" pitchFamily="49" charset="-122"/>
              <a:ea typeface="黑体" panose="02010609060101010101" pitchFamily="49" charset="-122"/>
            </a:endParaRPr>
          </a:p>
        </p:txBody>
      </p:sp>
      <p:grpSp>
        <p:nvGrpSpPr>
          <p:cNvPr id="2" name="组合 106"/>
          <p:cNvGrpSpPr/>
          <p:nvPr/>
        </p:nvGrpSpPr>
        <p:grpSpPr>
          <a:xfrm>
            <a:off x="5080000" y="4009073"/>
            <a:ext cx="2608263" cy="458787"/>
            <a:chOff x="601663" y="2819012"/>
            <a:chExt cx="2409151" cy="424880"/>
          </a:xfrm>
        </p:grpSpPr>
        <p:sp>
          <p:nvSpPr>
            <p:cNvPr id="3" name="Rounded Rectangle 58"/>
            <p:cNvSpPr/>
            <p:nvPr/>
          </p:nvSpPr>
          <p:spPr bwMode="auto">
            <a:xfrm>
              <a:off x="1256891" y="3172564"/>
              <a:ext cx="1753923" cy="705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a:latin typeface="+mj-lt"/>
                <a:ea typeface="黑体" panose="02010609060101010101" pitchFamily="49" charset="-122"/>
              </a:endParaRPr>
            </a:p>
          </p:txBody>
        </p:sp>
        <p:sp>
          <p:nvSpPr>
            <p:cNvPr id="4" name="Rounded Rectangle 59"/>
            <p:cNvSpPr/>
            <p:nvPr/>
          </p:nvSpPr>
          <p:spPr bwMode="auto">
            <a:xfrm>
              <a:off x="1239838" y="3173413"/>
              <a:ext cx="311150" cy="6985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2000" strike="noStrike" noProof="1" dirty="0">
                <a:latin typeface="+mj-lt"/>
                <a:ea typeface="黑体" panose="02010609060101010101" pitchFamily="49" charset="-122"/>
              </a:endParaRPr>
            </a:p>
          </p:txBody>
        </p:sp>
        <p:grpSp>
          <p:nvGrpSpPr>
            <p:cNvPr id="5" name="组合 119"/>
            <p:cNvGrpSpPr/>
            <p:nvPr/>
          </p:nvGrpSpPr>
          <p:grpSpPr>
            <a:xfrm>
              <a:off x="601663" y="2819012"/>
              <a:ext cx="396875" cy="424880"/>
              <a:chOff x="601663" y="2819012"/>
              <a:chExt cx="396875" cy="424880"/>
            </a:xfrm>
          </p:grpSpPr>
          <p:grpSp>
            <p:nvGrpSpPr>
              <p:cNvPr id="6" name="Group 56"/>
              <p:cNvGrpSpPr/>
              <p:nvPr/>
            </p:nvGrpSpPr>
            <p:grpSpPr>
              <a:xfrm>
                <a:off x="601663" y="2819400"/>
                <a:ext cx="396496" cy="424492"/>
                <a:chOff x="956895" y="3589879"/>
                <a:chExt cx="863797" cy="792643"/>
              </a:xfrm>
            </p:grpSpPr>
            <p:sp>
              <p:nvSpPr>
                <p:cNvPr id="7" name="Rectangle 60"/>
                <p:cNvSpPr/>
                <p:nvPr/>
              </p:nvSpPr>
              <p:spPr>
                <a:xfrm>
                  <a:off x="956895" y="3589879"/>
                  <a:ext cx="864623" cy="791468"/>
                </a:xfrm>
                <a:prstGeom prst="rect">
                  <a:avLst/>
                </a:prstGeom>
                <a:ln>
                  <a:noFill/>
                </a:ln>
              </p:spPr>
              <p:style>
                <a:lnRef idx="1">
                  <a:schemeClr val="dk1"/>
                </a:lnRef>
                <a:fillRef idx="2">
                  <a:schemeClr val="dk1"/>
                </a:fillRef>
                <a:effectRef idx="1">
                  <a:schemeClr val="dk1"/>
                </a:effectRef>
                <a:fontRef idx="minor">
                  <a:schemeClr val="dk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1</a:t>
                  </a:r>
                  <a:endParaRPr lang="zh-CN" altLang="en-US" b="1" strike="noStrike" noProof="1" dirty="0">
                    <a:solidFill>
                      <a:schemeClr val="bg1"/>
                    </a:solidFill>
                    <a:latin typeface="+mj-lt"/>
                    <a:ea typeface="黑体" panose="02010609060101010101" pitchFamily="49" charset="-122"/>
                  </a:endParaRPr>
                </a:p>
              </p:txBody>
            </p:sp>
            <p:sp>
              <p:nvSpPr>
                <p:cNvPr id="8" name="Rounded Rectangle 61"/>
                <p:cNvSpPr/>
                <p:nvPr/>
              </p:nvSpPr>
              <p:spPr>
                <a:xfrm>
                  <a:off x="1035692" y="4238087"/>
                  <a:ext cx="720001" cy="72000"/>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sp>
            <p:nvSpPr>
              <p:cNvPr id="9" name="Rectangle 60"/>
              <p:cNvSpPr/>
              <p:nvPr/>
            </p:nvSpPr>
            <p:spPr bwMode="auto">
              <a:xfrm>
                <a:off x="601663" y="2819012"/>
                <a:ext cx="396875" cy="423863"/>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anchor="ctr"/>
              <a:p>
                <a:pPr algn="ctr" eaLnBrk="1" fontAlgn="auto" hangingPunct="1">
                  <a:spcBef>
                    <a:spcPts val="0"/>
                  </a:spcBef>
                  <a:spcAft>
                    <a:spcPts val="0"/>
                  </a:spcAft>
                  <a:defRPr/>
                </a:pPr>
                <a:r>
                  <a:rPr lang="en-US" altLang="zh-CN" b="1" strike="noStrike" noProof="1" dirty="0">
                    <a:solidFill>
                      <a:schemeClr val="bg1"/>
                    </a:solidFill>
                    <a:latin typeface="+mj-lt"/>
                    <a:ea typeface="黑体" panose="02010609060101010101" pitchFamily="49" charset="-122"/>
                  </a:rPr>
                  <a:t>6</a:t>
                </a:r>
                <a:endParaRPr lang="en-US" altLang="zh-CN" b="1" strike="noStrike" noProof="1" dirty="0">
                  <a:solidFill>
                    <a:schemeClr val="bg1"/>
                  </a:solidFill>
                  <a:latin typeface="+mj-lt"/>
                  <a:ea typeface="黑体" panose="02010609060101010101" pitchFamily="49" charset="-122"/>
                </a:endParaRPr>
              </a:p>
            </p:txBody>
          </p:sp>
          <p:sp>
            <p:nvSpPr>
              <p:cNvPr id="10" name="Rounded Rectangle 61"/>
              <p:cNvSpPr/>
              <p:nvPr/>
            </p:nvSpPr>
            <p:spPr bwMode="auto">
              <a:xfrm>
                <a:off x="638613" y="3172755"/>
                <a:ext cx="330491" cy="38558"/>
              </a:xfrm>
              <a:prstGeom prst="round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trike="noStrike" noProof="1">
                  <a:latin typeface="+mj-lt"/>
                  <a:ea typeface="黑体" panose="02010609060101010101" pitchFamily="49" charset="-122"/>
                </a:endParaRPr>
              </a:p>
            </p:txBody>
          </p:sp>
        </p:grpSp>
      </p:grpSp>
      <p:sp>
        <p:nvSpPr>
          <p:cNvPr id="11" name="文本框 1">
            <a:hlinkClick r:id="rId2" action="ppaction://hlinksldjump"/>
          </p:cNvPr>
          <p:cNvSpPr txBox="1"/>
          <p:nvPr/>
        </p:nvSpPr>
        <p:spPr>
          <a:xfrm>
            <a:off x="5700713" y="4101465"/>
            <a:ext cx="3468687" cy="368300"/>
          </a:xfrm>
          <a:prstGeom prst="rect">
            <a:avLst/>
          </a:prstGeom>
          <a:noFill/>
          <a:ln w="9525">
            <a:noFill/>
          </a:ln>
        </p:spPr>
        <p:txBody>
          <a:bodyPr wrap="square" anchor="t" anchorCtr="0">
            <a:spAutoFit/>
          </a:bodyPr>
          <a:p>
            <a:r>
              <a:rPr lang="zh-CN" altLang="en-US" b="1" dirty="0">
                <a:latin typeface="黑体" panose="02010609060101010101" pitchFamily="49" charset="-122"/>
                <a:ea typeface="黑体" panose="02010609060101010101" pitchFamily="49" charset="-122"/>
              </a:rPr>
              <a:t>其他说明</a:t>
            </a:r>
            <a:endParaRPr lang="zh-CN" altLang="en-US" b="1" dirty="0">
              <a:latin typeface="黑体" panose="02010609060101010101" pitchFamily="49" charset="-122"/>
              <a:ea typeface="黑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矩形 2"/>
          <p:cNvSpPr/>
          <p:nvPr/>
        </p:nvSpPr>
        <p:spPr>
          <a:xfrm>
            <a:off x="549910" y="100942"/>
            <a:ext cx="8373700" cy="5669280"/>
          </a:xfrm>
          <a:prstGeom prst="rect">
            <a:avLst/>
          </a:prstGeom>
          <a:noFill/>
          <a:ln w="9525">
            <a:noFill/>
          </a:ln>
        </p:spPr>
        <p:txBody>
          <a:bodyPr wrap="square" anchor="t">
            <a:spAutoFit/>
          </a:bodyPr>
          <a:p>
            <a:pPr lvl="0" indent="0" eaLnBrk="0" fontAlgn="base" hangingPunct="0">
              <a:lnSpc>
                <a:spcPct val="150000"/>
              </a:lnSpc>
              <a:buClr>
                <a:srgbClr val="C00000"/>
              </a:buClr>
              <a:buFont typeface="Wingdings" panose="05000000000000000000" pitchFamily="2" charset="2"/>
              <a:buNone/>
            </a:pPr>
            <a:endParaRPr lang="zh-CN" altLang="en-US" sz="2800" strike="noStrike" noProof="1" dirty="0">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latin typeface="微软雅黑" panose="020B0503020204020204" pitchFamily="34" charset="-122"/>
              <a:ea typeface="微软雅黑" panose="020B0503020204020204" pitchFamily="34" charset="-122"/>
              <a:cs typeface="+mn-ea"/>
              <a:sym typeface="华文楷体" panose="02010600040101010101" pitchFamily="2" charset="-122"/>
            </a:endParaRPr>
          </a:p>
          <a:p>
            <a:pPr lvl="0" indent="0" eaLnBrk="0" fontAlgn="base" hangingPunct="0">
              <a:lnSpc>
                <a:spcPct val="150000"/>
              </a:lnSpc>
              <a:buClr>
                <a:srgbClr val="C00000"/>
              </a:buClr>
              <a:buFont typeface="Wingdings" panose="05000000000000000000" pitchFamily="2" charset="2"/>
              <a:buNone/>
            </a:pPr>
            <a:endParaRPr lang="zh-CN" altLang="en-US" sz="3600" b="1" strike="noStrike" noProof="1" dirty="0">
              <a:solidFill>
                <a:srgbClr val="0070C0"/>
              </a:solidFill>
              <a:latin typeface="仿宋_GB2312" panose="02010609030101010101" charset="-122"/>
              <a:ea typeface="仿宋_GB2312" panose="02010609030101010101" charset="-122"/>
            </a:endParaRPr>
          </a:p>
          <a:p>
            <a:pPr lvl="0" indent="0" eaLnBrk="0" fontAlgn="base" hangingPunct="0">
              <a:lnSpc>
                <a:spcPct val="150000"/>
              </a:lnSpc>
              <a:buClr>
                <a:srgbClr val="C00000"/>
              </a:buClr>
              <a:buFont typeface="Wingdings" panose="05000000000000000000" pitchFamily="2" charset="2"/>
              <a:buNone/>
            </a:pPr>
            <a:endParaRPr lang="zh-CN" altLang="en-US" sz="2000" strike="noStrike" noProof="1" dirty="0">
              <a:solidFill>
                <a:srgbClr val="000000"/>
              </a:solidFill>
              <a:latin typeface="黑体" panose="02010609060101010101" pitchFamily="49" charset="-122"/>
              <a:ea typeface="黑体" panose="02010609060101010101" pitchFamily="49" charset="-122"/>
              <a:cs typeface="+mn-ea"/>
            </a:endParaRPr>
          </a:p>
          <a:p>
            <a:pPr lvl="0" indent="0" eaLnBrk="0" fontAlgn="base" hangingPunct="0">
              <a:lnSpc>
                <a:spcPct val="150000"/>
              </a:lnSpc>
              <a:buClr>
                <a:srgbClr val="C00000"/>
              </a:buClr>
              <a:buFont typeface="Wingdings" panose="05000000000000000000" pitchFamily="2" charset="2"/>
              <a:buNone/>
            </a:pPr>
            <a:r>
              <a:rPr lang="en-US" altLang="zh-CN" sz="2000" b="1" strike="noStrike" noProof="1" dirty="0">
                <a:solidFill>
                  <a:srgbClr val="000000"/>
                </a:solidFill>
                <a:latin typeface="黑体" panose="02010609060101010101" pitchFamily="49" charset="-122"/>
                <a:ea typeface="黑体" panose="02010609060101010101" pitchFamily="49" charset="-122"/>
                <a:cs typeface="+mn-ea"/>
              </a:rPr>
              <a:t>    </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rPr>
              <a:t>学生</a:t>
            </a:r>
            <a:r>
              <a:rPr lang="zh-CN" altLang="en-US" sz="2000" b="1" dirty="0">
                <a:solidFill>
                  <a:srgbClr val="000000"/>
                </a:solidFill>
                <a:latin typeface="黑体" panose="02010609060101010101" pitchFamily="49" charset="-122"/>
                <a:ea typeface="黑体" panose="02010609060101010101" pitchFamily="49" charset="-122"/>
                <a:cs typeface="+mn-ea"/>
                <a:sym typeface="+mn-ea"/>
              </a:rPr>
              <a:t>提前偿还国家助学贷款本金，可选择部分还款或全部还款。</a:t>
            </a:r>
            <a:endParaRPr lang="zh-CN" altLang="en-US" sz="2000" b="1" dirty="0">
              <a:solidFill>
                <a:srgbClr val="000000"/>
              </a:solidFill>
              <a:latin typeface="黑体" panose="02010609060101010101" pitchFamily="49" charset="-122"/>
              <a:ea typeface="黑体" panose="02010609060101010101" pitchFamily="49" charset="-122"/>
              <a:cs typeface="+mn-ea"/>
              <a:sym typeface="+mn-ea"/>
            </a:endParaRPr>
          </a:p>
          <a:p>
            <a:pPr lvl="0" indent="0" eaLnBrk="0" fontAlgn="base" hangingPunct="0">
              <a:lnSpc>
                <a:spcPct val="150000"/>
              </a:lnSpc>
              <a:buClr>
                <a:srgbClr val="C00000"/>
              </a:buClr>
              <a:buFont typeface="Wingdings" panose="05000000000000000000" pitchFamily="2" charset="2"/>
              <a:buNone/>
            </a:pPr>
            <a:r>
              <a:rPr lang="en-US" altLang="zh-CN" sz="2000" b="1" strike="noStrike" noProof="1" dirty="0">
                <a:solidFill>
                  <a:srgbClr val="000000"/>
                </a:solidFill>
                <a:latin typeface="黑体" panose="02010609060101010101" pitchFamily="49" charset="-122"/>
                <a:ea typeface="黑体" panose="02010609060101010101" pitchFamily="49" charset="-122"/>
                <a:cs typeface="+mn-ea"/>
              </a:rPr>
              <a:t>    </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rPr>
              <a:t>根据</a:t>
            </a:r>
            <a:r>
              <a:rPr lang="en-US" altLang="zh-CN" sz="2000" b="1" strike="noStrike" noProof="1" dirty="0">
                <a:solidFill>
                  <a:srgbClr val="000000"/>
                </a:solidFill>
                <a:latin typeface="黑体" panose="02010609060101010101" pitchFamily="49" charset="-122"/>
                <a:ea typeface="黑体" panose="02010609060101010101" pitchFamily="49" charset="-122"/>
                <a:cs typeface="+mn-ea"/>
              </a:rPr>
              <a:t>1</a:t>
            </a:r>
            <a:r>
              <a:rPr lang="zh-CN" altLang="en-US" sz="2000" b="1" kern="0">
                <a:latin typeface="黑体" panose="02010609060101010101" pitchFamily="49" charset="-122"/>
                <a:ea typeface="黑体" panose="02010609060101010101" pitchFamily="49" charset="-122"/>
                <a:sym typeface="+mn-ea"/>
              </a:rPr>
              <a:t>月</a:t>
            </a:r>
            <a:r>
              <a:rPr lang="en-US" altLang="zh-CN" sz="2000" b="1" kern="0">
                <a:latin typeface="黑体" panose="02010609060101010101" pitchFamily="49" charset="-122"/>
                <a:ea typeface="黑体" panose="02010609060101010101" pitchFamily="49" charset="-122"/>
                <a:sym typeface="+mn-ea"/>
              </a:rPr>
              <a:t>31</a:t>
            </a:r>
            <a:r>
              <a:rPr lang="zh-CN" altLang="en-US" sz="2000" b="1" kern="0">
                <a:latin typeface="黑体" panose="02010609060101010101" pitchFamily="49" charset="-122"/>
                <a:ea typeface="黑体" panose="02010609060101010101" pitchFamily="49" charset="-122"/>
                <a:sym typeface="+mn-ea"/>
              </a:rPr>
              <a:t>日下发的财教〔202</a:t>
            </a:r>
            <a:r>
              <a:rPr lang="en-US" altLang="zh-CN" sz="2000" b="1" kern="0">
                <a:latin typeface="黑体" panose="02010609060101010101" pitchFamily="49" charset="-122"/>
                <a:ea typeface="黑体" panose="02010609060101010101" pitchFamily="49" charset="-122"/>
                <a:sym typeface="+mn-ea"/>
              </a:rPr>
              <a:t>4</a:t>
            </a:r>
            <a:r>
              <a:rPr lang="zh-CN" altLang="en-US" sz="2000" b="1" kern="0">
                <a:latin typeface="黑体" panose="02010609060101010101" pitchFamily="49" charset="-122"/>
                <a:ea typeface="黑体" panose="02010609060101010101" pitchFamily="49" charset="-122"/>
                <a:sym typeface="+mn-ea"/>
              </a:rPr>
              <a:t>〕</a:t>
            </a:r>
            <a:r>
              <a:rPr lang="en-US" altLang="zh-CN" sz="2000" b="1" kern="0">
                <a:latin typeface="黑体" panose="02010609060101010101" pitchFamily="49" charset="-122"/>
                <a:ea typeface="黑体" panose="02010609060101010101" pitchFamily="49" charset="-122"/>
                <a:sym typeface="+mn-ea"/>
              </a:rPr>
              <a:t>2</a:t>
            </a:r>
            <a:r>
              <a:rPr lang="zh-CN" altLang="en-US" sz="2000" b="1" kern="0">
                <a:latin typeface="黑体" panose="02010609060101010101" pitchFamily="49" charset="-122"/>
                <a:ea typeface="黑体" panose="02010609060101010101" pitchFamily="49" charset="-122"/>
                <a:sym typeface="+mn-ea"/>
              </a:rPr>
              <a:t>号通知，</a:t>
            </a:r>
            <a:r>
              <a:rPr lang="en-US" altLang="zh-CN" sz="2000" b="1" kern="0">
                <a:latin typeface="黑体" panose="02010609060101010101" pitchFamily="49" charset="-122"/>
                <a:ea typeface="黑体" panose="02010609060101010101" pitchFamily="49" charset="-122"/>
                <a:sym typeface="+mn-ea"/>
              </a:rPr>
              <a:t>2024</a:t>
            </a:r>
            <a:r>
              <a:rPr lang="zh-CN" altLang="en-US" sz="2000" b="1" kern="0">
                <a:latin typeface="黑体" panose="02010609060101010101" pitchFamily="49" charset="-122"/>
                <a:ea typeface="黑体" panose="02010609060101010101" pitchFamily="49" charset="-122"/>
                <a:sym typeface="+mn-ea"/>
              </a:rPr>
              <a:t>年应届毕业生在</a:t>
            </a:r>
            <a:r>
              <a:rPr lang="en-US" altLang="zh-CN" sz="2000" b="1" kern="0">
                <a:solidFill>
                  <a:srgbClr val="FF0000"/>
                </a:solidFill>
                <a:latin typeface="黑体" panose="02010609060101010101" pitchFamily="49" charset="-122"/>
                <a:ea typeface="黑体" panose="02010609060101010101" pitchFamily="49" charset="-122"/>
                <a:sym typeface="+mn-ea"/>
              </a:rPr>
              <a:t>2025</a:t>
            </a:r>
            <a:r>
              <a:rPr lang="zh-CN" altLang="en-US" sz="2000" b="1" kern="0">
                <a:solidFill>
                  <a:srgbClr val="FF0000"/>
                </a:solidFill>
                <a:latin typeface="黑体" panose="02010609060101010101" pitchFamily="49" charset="-122"/>
                <a:ea typeface="黑体" panose="02010609060101010101" pitchFamily="49" charset="-122"/>
                <a:sym typeface="+mn-ea"/>
              </a:rPr>
              <a:t>年</a:t>
            </a:r>
            <a:r>
              <a:rPr lang="en-US" altLang="zh-CN" sz="2000" b="1" kern="0">
                <a:solidFill>
                  <a:srgbClr val="FF0000"/>
                </a:solidFill>
                <a:latin typeface="黑体" panose="02010609060101010101" pitchFamily="49" charset="-122"/>
                <a:ea typeface="黑体" panose="02010609060101010101" pitchFamily="49" charset="-122"/>
                <a:sym typeface="+mn-ea"/>
              </a:rPr>
              <a:t>1</a:t>
            </a:r>
            <a:r>
              <a:rPr lang="zh-CN" altLang="en-US" sz="2000" b="1" kern="0">
                <a:solidFill>
                  <a:srgbClr val="FF0000"/>
                </a:solidFill>
                <a:latin typeface="黑体" panose="02010609060101010101" pitchFamily="49" charset="-122"/>
                <a:ea typeface="黑体" panose="02010609060101010101" pitchFamily="49" charset="-122"/>
                <a:sym typeface="+mn-ea"/>
              </a:rPr>
              <a:t>月</a:t>
            </a:r>
            <a:r>
              <a:rPr lang="en-US" altLang="zh-CN" sz="2000" b="1" kern="0">
                <a:solidFill>
                  <a:srgbClr val="FF0000"/>
                </a:solidFill>
                <a:latin typeface="黑体" panose="02010609060101010101" pitchFamily="49" charset="-122"/>
                <a:ea typeface="黑体" panose="02010609060101010101" pitchFamily="49" charset="-122"/>
                <a:sym typeface="+mn-ea"/>
              </a:rPr>
              <a:t>1</a:t>
            </a:r>
            <a:r>
              <a:rPr lang="zh-CN" altLang="en-US" sz="2000" b="1" kern="0">
                <a:solidFill>
                  <a:srgbClr val="FF0000"/>
                </a:solidFill>
                <a:latin typeface="黑体" panose="02010609060101010101" pitchFamily="49" charset="-122"/>
                <a:ea typeface="黑体" panose="02010609060101010101" pitchFamily="49" charset="-122"/>
                <a:sym typeface="+mn-ea"/>
              </a:rPr>
              <a:t>日前</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rPr>
              <a:t>提前</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sym typeface="+mn-ea"/>
              </a:rPr>
              <a:t>偿还贷款本金，利息由财政贴息，学生不用归还贷款利息。</a:t>
            </a:r>
            <a:r>
              <a:rPr lang="en-US" altLang="zh-CN" sz="2000" b="1" strike="noStrike" noProof="1" dirty="0">
                <a:solidFill>
                  <a:srgbClr val="FF0000"/>
                </a:solidFill>
                <a:latin typeface="黑体" panose="02010609060101010101" pitchFamily="49" charset="-122"/>
                <a:ea typeface="黑体" panose="02010609060101010101" pitchFamily="49" charset="-122"/>
                <a:cs typeface="+mn-ea"/>
                <a:sym typeface="+mn-ea"/>
              </a:rPr>
              <a:t>2025</a:t>
            </a:r>
            <a:r>
              <a:rPr lang="zh-CN" altLang="en-US" sz="2000" b="1" strike="noStrike" noProof="1" dirty="0">
                <a:solidFill>
                  <a:srgbClr val="FF0000"/>
                </a:solidFill>
                <a:latin typeface="黑体" panose="02010609060101010101" pitchFamily="49" charset="-122"/>
                <a:ea typeface="黑体" panose="02010609060101010101" pitchFamily="49" charset="-122"/>
                <a:cs typeface="+mn-ea"/>
                <a:sym typeface="+mn-ea"/>
              </a:rPr>
              <a:t>年</a:t>
            </a:r>
            <a:r>
              <a:rPr lang="en-US" altLang="zh-CN" sz="2000" b="1" strike="noStrike" noProof="1" dirty="0">
                <a:solidFill>
                  <a:srgbClr val="FF0000"/>
                </a:solidFill>
                <a:latin typeface="黑体" panose="02010609060101010101" pitchFamily="49" charset="-122"/>
                <a:ea typeface="黑体" panose="02010609060101010101" pitchFamily="49" charset="-122"/>
                <a:cs typeface="+mn-ea"/>
                <a:sym typeface="+mn-ea"/>
              </a:rPr>
              <a:t>1</a:t>
            </a:r>
            <a:r>
              <a:rPr lang="zh-CN" altLang="en-US" sz="2000" b="1" strike="noStrike" noProof="1" dirty="0">
                <a:solidFill>
                  <a:srgbClr val="FF0000"/>
                </a:solidFill>
                <a:latin typeface="黑体" panose="02010609060101010101" pitchFamily="49" charset="-122"/>
                <a:ea typeface="黑体" panose="02010609060101010101" pitchFamily="49" charset="-122"/>
                <a:cs typeface="+mn-ea"/>
                <a:sym typeface="+mn-ea"/>
              </a:rPr>
              <a:t>月</a:t>
            </a:r>
            <a:r>
              <a:rPr lang="en-US" altLang="zh-CN" sz="2000" b="1" strike="noStrike" noProof="1" dirty="0">
                <a:solidFill>
                  <a:srgbClr val="FF0000"/>
                </a:solidFill>
                <a:latin typeface="黑体" panose="02010609060101010101" pitchFamily="49" charset="-122"/>
                <a:ea typeface="黑体" panose="02010609060101010101" pitchFamily="49" charset="-122"/>
                <a:cs typeface="+mn-ea"/>
                <a:sym typeface="+mn-ea"/>
              </a:rPr>
              <a:t>1</a:t>
            </a:r>
            <a:r>
              <a:rPr lang="zh-CN" altLang="en-US" sz="2000" b="1" strike="noStrike" noProof="1" dirty="0">
                <a:solidFill>
                  <a:srgbClr val="FF0000"/>
                </a:solidFill>
                <a:latin typeface="黑体" panose="02010609060101010101" pitchFamily="49" charset="-122"/>
                <a:ea typeface="黑体" panose="02010609060101010101" pitchFamily="49" charset="-122"/>
                <a:cs typeface="+mn-ea"/>
                <a:sym typeface="+mn-ea"/>
              </a:rPr>
              <a:t>日起</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sym typeface="+mn-ea"/>
              </a:rPr>
              <a:t>，提前偿还贷款本金，</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rPr>
              <a:t>银行按贷款实际天数计收利息，利息由学生本人支付，银行不加收除应付利息之外的其他任何费用。</a:t>
            </a:r>
            <a:r>
              <a:rPr lang="zh-CN" altLang="en-US" sz="2000" b="1" strike="noStrike" noProof="1" dirty="0">
                <a:solidFill>
                  <a:srgbClr val="000000"/>
                </a:solidFill>
                <a:latin typeface="黑体" panose="02010609060101010101" pitchFamily="49" charset="-122"/>
                <a:ea typeface="黑体" panose="02010609060101010101" pitchFamily="49" charset="-122"/>
                <a:cs typeface="+mn-ea"/>
                <a:sym typeface="+mn-ea"/>
              </a:rPr>
              <a:t>部分还款的次数不限，部分还款后按实际剩余贷款本金计收利息。</a:t>
            </a:r>
            <a:endParaRPr lang="zh-CN" altLang="en-US" sz="2000" b="1" strike="noStrike" noProof="1" dirty="0">
              <a:solidFill>
                <a:srgbClr val="000000"/>
              </a:solidFill>
              <a:latin typeface="黑体" panose="02010609060101010101" pitchFamily="49" charset="-122"/>
              <a:ea typeface="黑体" panose="02010609060101010101" pitchFamily="49" charset="-122"/>
              <a:cs typeface="+mn-ea"/>
            </a:endParaRPr>
          </a:p>
          <a:p>
            <a:pPr lvl="0" indent="0" eaLnBrk="0" fontAlgn="base" hangingPunct="0">
              <a:lnSpc>
                <a:spcPct val="150000"/>
              </a:lnSpc>
              <a:buClr>
                <a:srgbClr val="C00000"/>
              </a:buClr>
              <a:buFont typeface="Wingdings" panose="05000000000000000000" pitchFamily="2" charset="2"/>
              <a:buNone/>
            </a:pPr>
            <a:r>
              <a:rPr lang="zh-CN" altLang="en-US" sz="2000" b="1" strike="noStrike" noProof="1" dirty="0">
                <a:solidFill>
                  <a:srgbClr val="000000"/>
                </a:solidFill>
                <a:latin typeface="仿宋_GB2312" panose="02010609030101010101" charset="-122"/>
                <a:ea typeface="仿宋_GB2312" panose="02010609030101010101" charset="-122"/>
                <a:cs typeface="+mn-ea"/>
              </a:rPr>
              <a:t> </a:t>
            </a:r>
            <a:endParaRPr lang="zh-CN" altLang="en-US" sz="2000" b="1" strike="noStrike" noProof="1" dirty="0">
              <a:solidFill>
                <a:srgbClr val="000000"/>
              </a:solidFill>
              <a:latin typeface="仿宋_GB2312" panose="02010609030101010101" charset="-122"/>
              <a:ea typeface="仿宋_GB2312" panose="02010609030101010101" charset="-122"/>
            </a:endParaRPr>
          </a:p>
          <a:p>
            <a:pPr lvl="0" indent="0" eaLnBrk="0" fontAlgn="base" hangingPunct="0">
              <a:lnSpc>
                <a:spcPct val="150000"/>
              </a:lnSpc>
              <a:buClr>
                <a:srgbClr val="C00000"/>
              </a:buClr>
              <a:buFont typeface="Wingdings" panose="05000000000000000000" pitchFamily="2" charset="2"/>
              <a:buNone/>
            </a:pPr>
            <a:endParaRPr lang="zh-CN" altLang="en-US" sz="2000" b="1" strike="noStrike" noProof="1" dirty="0">
              <a:solidFill>
                <a:srgbClr val="000000"/>
              </a:solidFill>
              <a:latin typeface="仿宋_GB2312" panose="02010609030101010101" charset="-122"/>
              <a:ea typeface="仿宋_GB2312" panose="02010609030101010101" charset="-122"/>
            </a:endParaRPr>
          </a:p>
        </p:txBody>
      </p:sp>
      <p:sp>
        <p:nvSpPr>
          <p:cNvPr id="4" name="文本框 3"/>
          <p:cNvSpPr txBox="1"/>
          <p:nvPr/>
        </p:nvSpPr>
        <p:spPr>
          <a:xfrm>
            <a:off x="549275" y="1014413"/>
            <a:ext cx="8374063"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rPr>
              <a:t>提前还款</a:t>
            </a:r>
            <a:endParaRPr lang="zh-CN" altLang="en-US" sz="2800" strike="noStrike" noProof="1">
              <a:solidFill>
                <a:schemeClr val="bg1"/>
              </a:solidFill>
              <a:latin typeface="黑体" panose="02010609060101010101" pitchFamily="49" charset="-122"/>
              <a:ea typeface="黑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p:nvPr>
        </p:nvSpPr>
        <p:spPr>
          <a:xfrm>
            <a:off x="663575" y="1532255"/>
            <a:ext cx="8264525" cy="4712970"/>
          </a:xfrm>
          <a:noFill/>
          <a:ln>
            <a:noFill/>
          </a:ln>
        </p:spPr>
        <p:txBody>
          <a:bodyPr anchor="t" anchorCtr="0"/>
          <a:p>
            <a:pPr algn="l" latinLnBrk="0">
              <a:lnSpc>
                <a:spcPct val="150000"/>
              </a:lnSpc>
            </a:pPr>
            <a:r>
              <a:rPr lang="zh-CN" altLang="en-US" sz="2000" b="1" dirty="0">
                <a:solidFill>
                  <a:srgbClr val="000000"/>
                </a:solidFill>
                <a:latin typeface="黑体" panose="02010609060101010101" pitchFamily="49" charset="-122"/>
                <a:ea typeface="黑体" panose="02010609060101010101" pitchFamily="49" charset="-122"/>
              </a:rPr>
              <a:t>还款途经：</a:t>
            </a:r>
            <a:br>
              <a:rPr lang="zh-CN" altLang="en-US" sz="2000" b="1" dirty="0">
                <a:solidFill>
                  <a:srgbClr val="000000"/>
                </a:solidFill>
                <a:latin typeface="黑体" panose="02010609060101010101" pitchFamily="49" charset="-122"/>
                <a:ea typeface="黑体" panose="02010609060101010101" pitchFamily="49" charset="-122"/>
              </a:rPr>
            </a:br>
            <a:r>
              <a:rPr lang="zh-CN" altLang="en-US" sz="2000" b="1" dirty="0">
                <a:solidFill>
                  <a:srgbClr val="000000"/>
                </a:solidFill>
                <a:latin typeface="黑体" panose="02010609060101010101" pitchFamily="49" charset="-122"/>
                <a:ea typeface="黑体" panose="02010609060101010101" pitchFamily="49" charset="-122"/>
              </a:rPr>
              <a:t>    学生可</a:t>
            </a:r>
            <a:r>
              <a:rPr lang="zh-CN" altLang="en-US" sz="2000" b="1" dirty="0">
                <a:solidFill>
                  <a:srgbClr val="000000"/>
                </a:solidFill>
                <a:latin typeface="黑体" panose="02010609060101010101" pitchFamily="49" charset="-122"/>
                <a:ea typeface="黑体" panose="02010609060101010101" pitchFamily="49" charset="-122"/>
                <a:sym typeface="宋体" panose="02010600030101010101" pitchFamily="2" charset="-122"/>
              </a:rPr>
              <a:t>通过中国银行手机银行或网上银行自行还款。</a:t>
            </a:r>
            <a:r>
              <a:rPr lang="zh-CN" altLang="en-US" sz="2000" b="1" dirty="0">
                <a:latin typeface="黑体" panose="02010609060101010101" pitchFamily="49" charset="-122"/>
                <a:ea typeface="黑体" panose="02010609060101010101" pitchFamily="49" charset="-122"/>
                <a:sym typeface="宋体" panose="02010600030101010101" pitchFamily="2" charset="-122"/>
              </a:rPr>
              <a:t>提前还款操作的安全工具是</a:t>
            </a:r>
            <a:r>
              <a:rPr lang="en-US" altLang="zh-CN"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手机交易码</a:t>
            </a:r>
            <a:r>
              <a:rPr lang="en-US" altLang="zh-CN"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动态口令</a:t>
            </a:r>
            <a:r>
              <a:rPr lang="en-US" altLang="zh-CN"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或</a:t>
            </a:r>
            <a:r>
              <a:rPr lang="en-US" altLang="zh-CN"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zh-CN" altLang="en-US"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手机盾</a:t>
            </a:r>
            <a:r>
              <a:rPr lang="en-US" altLang="zh-CN" sz="2000" b="1" dirty="0">
                <a:solidFill>
                  <a:srgbClr val="0070C0"/>
                </a:solidFill>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，没有开立中国银行动态口令牌或开通手机盾，提前还款无法操作。</a:t>
            </a:r>
            <a:br>
              <a:rPr lang="zh-CN" altLang="en-US" sz="2000" dirty="0">
                <a:latin typeface="黑体" panose="02010609060101010101" pitchFamily="49" charset="-122"/>
                <a:ea typeface="黑体" panose="02010609060101010101" pitchFamily="49" charset="-122"/>
                <a:sym typeface="宋体" panose="02010600030101010101" pitchFamily="2" charset="-122"/>
              </a:rPr>
            </a:br>
            <a:r>
              <a:rPr lang="en-US" altLang="zh-CN" sz="1800" b="1" dirty="0">
                <a:solidFill>
                  <a:srgbClr val="7030A0"/>
                </a:solidFill>
                <a:latin typeface="黑体" panose="02010609060101010101" pitchFamily="49" charset="-122"/>
                <a:ea typeface="黑体" panose="02010609060101010101" pitchFamily="49" charset="-122"/>
                <a:sym typeface="宋体" panose="02010600030101010101" pitchFamily="2" charset="-122"/>
              </a:rPr>
              <a:t> </a:t>
            </a:r>
            <a:br>
              <a:rPr lang="en-US" altLang="zh-CN" sz="1800" b="1" dirty="0">
                <a:solidFill>
                  <a:srgbClr val="7030A0"/>
                </a:solidFill>
                <a:latin typeface="黑体" panose="02010609060101010101" pitchFamily="49" charset="-122"/>
                <a:ea typeface="黑体" panose="02010609060101010101" pitchFamily="49" charset="-122"/>
                <a:sym typeface="宋体" panose="02010600030101010101" pitchFamily="2" charset="-122"/>
              </a:rPr>
            </a:br>
            <a:br>
              <a:rPr lang="en-US" altLang="zh-CN" sz="1800" b="1" dirty="0">
                <a:solidFill>
                  <a:srgbClr val="7030A0"/>
                </a:solidFill>
                <a:latin typeface="黑体" panose="02010609060101010101" pitchFamily="49" charset="-122"/>
                <a:ea typeface="黑体" panose="02010609060101010101" pitchFamily="49" charset="-122"/>
                <a:sym typeface="宋体" panose="02010600030101010101" pitchFamily="2" charset="-122"/>
              </a:rPr>
            </a:br>
            <a:r>
              <a:rPr lang="en-US" altLang="zh-CN" sz="1800" b="1" dirty="0">
                <a:solidFill>
                  <a:srgbClr val="7030A0"/>
                </a:solidFill>
                <a:latin typeface="黑体" panose="02010609060101010101" pitchFamily="49" charset="-122"/>
                <a:ea typeface="黑体" panose="02010609060101010101" pitchFamily="49" charset="-122"/>
                <a:sym typeface="宋体" panose="02010600030101010101" pitchFamily="2" charset="-122"/>
              </a:rPr>
              <a:t>        </a:t>
            </a:r>
            <a:br>
              <a:rPr lang="zh-CN" altLang="en-US" sz="1800" dirty="0">
                <a:solidFill>
                  <a:srgbClr val="0070C0"/>
                </a:solidFill>
                <a:latin typeface="微软雅黑" panose="020B0503020204020204" pitchFamily="34" charset="-122"/>
                <a:ea typeface="微软雅黑" panose="020B0503020204020204" pitchFamily="34" charset="-122"/>
                <a:sym typeface="宋体" panose="02010600030101010101" pitchFamily="2" charset="-122"/>
              </a:rPr>
            </a:br>
            <a:br>
              <a:rPr lang="zh-CN" altLang="en-US" sz="2000">
                <a:latin typeface="仿宋_GB2312" panose="02010609030101010101" charset="-122"/>
                <a:ea typeface="仿宋_GB2312" panose="02010609030101010101" charset="-122"/>
              </a:rPr>
            </a:br>
            <a:endParaRPr lang="zh-CN" altLang="en-US" sz="2000">
              <a:latin typeface="仿宋_GB2312" panose="02010609030101010101" charset="-122"/>
              <a:ea typeface="仿宋_GB2312" panose="02010609030101010101" charset="-122"/>
            </a:endParaRPr>
          </a:p>
        </p:txBody>
      </p:sp>
      <p:sp>
        <p:nvSpPr>
          <p:cNvPr id="31746" name="矩形 2"/>
          <p:cNvSpPr/>
          <p:nvPr/>
        </p:nvSpPr>
        <p:spPr>
          <a:xfrm>
            <a:off x="619125" y="77788"/>
            <a:ext cx="8353425" cy="731837"/>
          </a:xfrm>
          <a:prstGeom prst="rect">
            <a:avLst/>
          </a:prstGeom>
          <a:noFill/>
          <a:ln w="9525">
            <a:noFill/>
          </a:ln>
        </p:spPr>
        <p:txBody>
          <a:bodyPr wrap="square" anchor="t" anchorCtr="0">
            <a:spAutoFit/>
          </a:bodyPr>
          <a:p>
            <a:pPr eaLnBrk="0" hangingPunct="0">
              <a:lnSpc>
                <a:spcPct val="150000"/>
              </a:lnSpc>
              <a:buClr>
                <a:srgbClr val="C00000"/>
              </a:buClr>
              <a:buFont typeface="Wingdings" panose="05000000000000000000" pitchFamily="2" charset="2"/>
            </a:pPr>
            <a:endParaRPr lang="zh-CN" altLang="en-US" sz="2800" b="1" dirty="0">
              <a:solidFill>
                <a:srgbClr val="000000"/>
              </a:solidFill>
              <a:latin typeface="Arial" panose="020B0604020202020204" pitchFamily="34" charset="0"/>
              <a:ea typeface="宋体" panose="02010600030101010101" pitchFamily="2" charset="-122"/>
              <a:sym typeface="宋体" panose="02010600030101010101" pitchFamily="2" charset="-122"/>
            </a:endParaRPr>
          </a:p>
        </p:txBody>
      </p:sp>
      <p:sp>
        <p:nvSpPr>
          <p:cNvPr id="4" name="文本框 3"/>
          <p:cNvSpPr txBox="1"/>
          <p:nvPr/>
        </p:nvSpPr>
        <p:spPr>
          <a:xfrm>
            <a:off x="617538" y="1014413"/>
            <a:ext cx="8355013"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提前还款</a:t>
            </a:r>
            <a:endParaRPr lang="zh-CN" altLang="en-US" sz="2800" strike="noStrike" noProof="1">
              <a:solidFill>
                <a:schemeClr val="bg1"/>
              </a:solidFill>
              <a:latin typeface="黑体" panose="02010609060101010101" pitchFamily="49" charset="-122"/>
              <a:ea typeface="黑体" panose="02010609060101010101" pitchFamily="49" charset="-122"/>
              <a:sym typeface="+mn-ea"/>
            </a:endParaRPr>
          </a:p>
        </p:txBody>
      </p:sp>
      <p:sp>
        <p:nvSpPr>
          <p:cNvPr id="5" name="心形 4"/>
          <p:cNvSpPr/>
          <p:nvPr/>
        </p:nvSpPr>
        <p:spPr>
          <a:xfrm>
            <a:off x="755650" y="4220845"/>
            <a:ext cx="1224280" cy="1350645"/>
          </a:xfrm>
          <a:prstGeom prst="heart">
            <a:avLst/>
          </a:prstGeom>
          <a:solidFill>
            <a:schemeClr val="accent6">
              <a:lumMod val="40000"/>
              <a:lumOff val="6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 name="文本框 1"/>
          <p:cNvSpPr txBox="1"/>
          <p:nvPr/>
        </p:nvSpPr>
        <p:spPr>
          <a:xfrm>
            <a:off x="1979930" y="4653280"/>
            <a:ext cx="6772275" cy="1322070"/>
          </a:xfrm>
          <a:prstGeom prst="rect">
            <a:avLst/>
          </a:prstGeom>
          <a:noFill/>
        </p:spPr>
        <p:txBody>
          <a:bodyPr wrap="square" rtlCol="0">
            <a:spAutoFit/>
          </a:bodyPr>
          <a:p>
            <a:pPr algn="l"/>
            <a:r>
              <a:rPr lang="en-US" altLang="zh-CN" sz="2000" b="1" dirty="0">
                <a:latin typeface="黑体" panose="02010609060101010101" pitchFamily="49" charset="-122"/>
                <a:ea typeface="黑体" panose="02010609060101010101" pitchFamily="49" charset="-122"/>
                <a:sym typeface="宋体" panose="02010600030101010101" pitchFamily="2" charset="-122"/>
              </a:rPr>
              <a:t>1</a:t>
            </a:r>
            <a:r>
              <a:rPr lang="zh-CN" altLang="en-US" sz="2000" b="1" dirty="0">
                <a:latin typeface="黑体" panose="02010609060101010101" pitchFamily="49" charset="-122"/>
                <a:ea typeface="黑体" panose="02010609060101010101" pitchFamily="49" charset="-122"/>
                <a:sym typeface="宋体" panose="02010600030101010101" pitchFamily="2" charset="-122"/>
              </a:rPr>
              <a:t>、</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动态口令牌</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开立或过期更换方式：本人携带身份证原件到中国银行网点办理。</a:t>
            </a:r>
            <a:br>
              <a:rPr lang="zh-CN" altLang="en-US" sz="2000" b="1" dirty="0">
                <a:latin typeface="黑体" panose="02010609060101010101" pitchFamily="49" charset="-122"/>
                <a:ea typeface="黑体" panose="02010609060101010101" pitchFamily="49" charset="-122"/>
                <a:sym typeface="宋体" panose="02010600030101010101" pitchFamily="2" charset="-122"/>
              </a:rPr>
            </a:br>
            <a:r>
              <a:rPr lang="en-US" altLang="zh-CN" sz="2000" b="1" dirty="0">
                <a:latin typeface="黑体" panose="02010609060101010101" pitchFamily="49" charset="-122"/>
                <a:ea typeface="黑体" panose="02010609060101010101" pitchFamily="49" charset="-122"/>
                <a:sym typeface="宋体" panose="02010600030101010101" pitchFamily="2" charset="-122"/>
              </a:rPr>
              <a:t>2</a:t>
            </a:r>
            <a:r>
              <a:rPr lang="zh-CN" altLang="en-US" sz="2000" b="1" dirty="0">
                <a:latin typeface="黑体" panose="02010609060101010101" pitchFamily="49" charset="-122"/>
                <a:ea typeface="黑体" panose="02010609060101010101" pitchFamily="49" charset="-122"/>
                <a:sym typeface="宋体" panose="02010600030101010101" pitchFamily="2" charset="-122"/>
              </a:rPr>
              <a:t>、</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手机盾</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开通方式：登陆手机银行，在</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安全工具</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模块下，选择</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管理手机盾</a:t>
            </a:r>
            <a:r>
              <a:rPr lang="en-US" altLang="zh-CN" sz="2000" b="1" dirty="0">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进行申请开通。</a:t>
            </a:r>
            <a:endParaRPr lang="zh-CN" altLang="en-US" sz="2000"/>
          </a:p>
        </p:txBody>
      </p:sp>
      <p:sp>
        <p:nvSpPr>
          <p:cNvPr id="3" name="文本框 2"/>
          <p:cNvSpPr txBox="1"/>
          <p:nvPr/>
        </p:nvSpPr>
        <p:spPr>
          <a:xfrm>
            <a:off x="1061085" y="4573270"/>
            <a:ext cx="650875" cy="645160"/>
          </a:xfrm>
          <a:prstGeom prst="rect">
            <a:avLst/>
          </a:prstGeom>
          <a:noFill/>
        </p:spPr>
        <p:txBody>
          <a:bodyPr wrap="square" rtlCol="0">
            <a:spAutoFit/>
          </a:bodyPr>
          <a:p>
            <a:r>
              <a:rPr lang="zh-CN" altLang="en-US" b="1">
                <a:solidFill>
                  <a:srgbClr val="7030A0"/>
                </a:solidFill>
              </a:rPr>
              <a:t>温馨提示</a:t>
            </a:r>
            <a:endParaRPr lang="zh-CN" altLang="en-US" b="1">
              <a:solidFill>
                <a:srgbClr val="7030A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a:xfrm>
            <a:off x="536575" y="1565275"/>
            <a:ext cx="8435975" cy="4633913"/>
          </a:xfrm>
          <a:noFill/>
          <a:ln>
            <a:noFill/>
          </a:ln>
        </p:spPr>
        <p:txBody>
          <a:bodyPr anchor="t" anchorCtr="0"/>
          <a:p>
            <a:pPr algn="l"/>
            <a:r>
              <a:rPr lang="zh-CN" altLang="en-US" sz="2000" b="1" dirty="0">
                <a:latin typeface="黑体" panose="02010609060101010101" pitchFamily="49" charset="-122"/>
                <a:ea typeface="黑体" panose="02010609060101010101" pitchFamily="49" charset="-122"/>
              </a:rPr>
              <a:t>开通手机盾：</a:t>
            </a: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br>
              <a:rPr lang="zh-CN" altLang="en-US" sz="2000" b="1" dirty="0">
                <a:solidFill>
                  <a:srgbClr val="7030A0"/>
                </a:solidFill>
                <a:latin typeface="仿宋_GB2312" panose="02010609030101010101" charset="-122"/>
                <a:ea typeface="仿宋_GB2312" panose="02010609030101010101" charset="-122"/>
              </a:rPr>
            </a:br>
            <a:endParaRPr lang="zh-CN" altLang="en-US" sz="2000" b="1" dirty="0">
              <a:solidFill>
                <a:srgbClr val="7030A0"/>
              </a:solidFill>
              <a:latin typeface="仿宋_GB2312" panose="02010609030101010101" charset="-122"/>
              <a:ea typeface="仿宋_GB2312" panose="02010609030101010101" charset="-122"/>
            </a:endParaRPr>
          </a:p>
        </p:txBody>
      </p:sp>
      <p:sp>
        <p:nvSpPr>
          <p:cNvPr id="4" name="文本框 3"/>
          <p:cNvSpPr txBox="1"/>
          <p:nvPr/>
        </p:nvSpPr>
        <p:spPr>
          <a:xfrm>
            <a:off x="536575" y="1014413"/>
            <a:ext cx="8435975" cy="51752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t">
            <a:spAutoFit/>
          </a:bodyPr>
          <a:p>
            <a:pPr algn="ctr" fontAlgn="base"/>
            <a:r>
              <a:rPr lang="zh-CN" altLang="en-US" sz="2800" strike="noStrike" noProof="1">
                <a:solidFill>
                  <a:schemeClr val="bg1"/>
                </a:solidFill>
                <a:latin typeface="黑体" panose="02010609060101010101" pitchFamily="49" charset="-122"/>
                <a:ea typeface="黑体" panose="02010609060101010101" pitchFamily="49" charset="-122"/>
                <a:sym typeface="+mn-ea"/>
              </a:rPr>
              <a:t>提前还款</a:t>
            </a:r>
            <a:endParaRPr lang="zh-CN" altLang="en-US" sz="2800" strike="noStrike" noProof="1" dirty="0">
              <a:solidFill>
                <a:schemeClr val="bg1"/>
              </a:solidFill>
              <a:latin typeface="黑体" panose="02010609060101010101" pitchFamily="49" charset="-122"/>
              <a:ea typeface="黑体" panose="02010609060101010101" pitchFamily="49" charset="-122"/>
              <a:sym typeface="+mn-ea"/>
            </a:endParaRPr>
          </a:p>
        </p:txBody>
      </p:sp>
      <p:pic>
        <p:nvPicPr>
          <p:cNvPr id="32771" name="图片 2" descr="手机盾2"/>
          <p:cNvPicPr>
            <a:picLocks noChangeAspect="1"/>
          </p:cNvPicPr>
          <p:nvPr/>
        </p:nvPicPr>
        <p:blipFill>
          <a:blip r:embed="rId1"/>
          <a:stretch>
            <a:fillRect/>
          </a:stretch>
        </p:blipFill>
        <p:spPr>
          <a:xfrm>
            <a:off x="3347720" y="2097405"/>
            <a:ext cx="2125345" cy="4102100"/>
          </a:xfrm>
          <a:prstGeom prst="rect">
            <a:avLst/>
          </a:prstGeom>
          <a:noFill/>
          <a:ln w="9525">
            <a:noFill/>
          </a:ln>
        </p:spPr>
      </p:pic>
      <p:pic>
        <p:nvPicPr>
          <p:cNvPr id="32772" name="图片 4" descr="手机盾3"/>
          <p:cNvPicPr>
            <a:picLocks noChangeAspect="1"/>
          </p:cNvPicPr>
          <p:nvPr/>
        </p:nvPicPr>
        <p:blipFill>
          <a:blip r:embed="rId2"/>
          <a:stretch>
            <a:fillRect/>
          </a:stretch>
        </p:blipFill>
        <p:spPr>
          <a:xfrm>
            <a:off x="6178550" y="2132965"/>
            <a:ext cx="2082165" cy="4065905"/>
          </a:xfrm>
          <a:prstGeom prst="rect">
            <a:avLst/>
          </a:prstGeom>
          <a:noFill/>
          <a:ln w="9525">
            <a:noFill/>
          </a:ln>
        </p:spPr>
      </p:pic>
      <p:sp>
        <p:nvSpPr>
          <p:cNvPr id="6" name="文本框 5"/>
          <p:cNvSpPr txBox="1"/>
          <p:nvPr/>
        </p:nvSpPr>
        <p:spPr>
          <a:xfrm>
            <a:off x="2936239" y="3881741"/>
            <a:ext cx="411481" cy="365760"/>
          </a:xfrm>
          <a:prstGeom prst="rect">
            <a:avLst/>
          </a:prstGeom>
          <a:noFill/>
        </p:spPr>
        <p:txBody>
          <a:bodyPr wrap="none" rtlCol="0" anchor="t">
            <a:spAutoFit/>
          </a:bodyPr>
          <a:p>
            <a:r>
              <a:rPr lang="zh-CN" altLang="en-US" noProof="1">
                <a:ln w="22225">
                  <a:solidFill>
                    <a:schemeClr val="accent2"/>
                  </a:solidFill>
                  <a:prstDash val="solid"/>
                </a:ln>
                <a:solidFill>
                  <a:srgbClr val="7030A0"/>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rgbClr val="7030A0"/>
              </a:solidFill>
              <a:latin typeface="Arial" panose="020B0604020202020204" pitchFamily="34" charset="0"/>
              <a:ea typeface="宋体" panose="02010600030101010101" pitchFamily="2" charset="-122"/>
              <a:cs typeface="Arial" panose="020B0604020202020204" pitchFamily="34" charset="0"/>
            </a:endParaRPr>
          </a:p>
        </p:txBody>
      </p:sp>
      <p:sp>
        <p:nvSpPr>
          <p:cNvPr id="32774" name="文本框 6"/>
          <p:cNvSpPr txBox="1"/>
          <p:nvPr/>
        </p:nvSpPr>
        <p:spPr>
          <a:xfrm>
            <a:off x="4318000" y="3238500"/>
            <a:ext cx="411163" cy="365125"/>
          </a:xfrm>
          <a:prstGeom prst="rect">
            <a:avLst/>
          </a:prstGeom>
          <a:noFill/>
          <a:ln w="9525">
            <a:noFill/>
          </a:ln>
        </p:spPr>
        <p:txBody>
          <a:bodyPr wrap="none" anchor="t" anchorCtr="0">
            <a:spAutoFit/>
          </a:bodyPr>
          <a:p>
            <a:r>
              <a:rPr lang="zh-CN" altLang="en-US">
                <a:latin typeface="Arial" panose="020B0604020202020204" pitchFamily="34" charset="0"/>
                <a:ea typeface="宋体" panose="02010600030101010101" pitchFamily="2" charset="-122"/>
              </a:rPr>
              <a:t>→</a:t>
            </a:r>
            <a:endParaRPr lang="zh-CN" altLang="en-US">
              <a:latin typeface="Arial" panose="020B0604020202020204" pitchFamily="34" charset="0"/>
              <a:ea typeface="宋体" panose="02010600030101010101" pitchFamily="2" charset="-122"/>
            </a:endParaRPr>
          </a:p>
        </p:txBody>
      </p:sp>
      <p:sp>
        <p:nvSpPr>
          <p:cNvPr id="8" name="文本框 7"/>
          <p:cNvSpPr txBox="1"/>
          <p:nvPr/>
        </p:nvSpPr>
        <p:spPr>
          <a:xfrm>
            <a:off x="5652127" y="3881741"/>
            <a:ext cx="411488" cy="365760"/>
          </a:xfrm>
          <a:prstGeom prst="rect">
            <a:avLst/>
          </a:prstGeom>
          <a:noFill/>
        </p:spPr>
        <p:txBody>
          <a:bodyPr wrap="none" rtlCol="0" anchor="t">
            <a:spAutoFit/>
          </a:bodyPr>
          <a:p>
            <a:r>
              <a:rPr lang="zh-CN" altLang="en-US"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Arial" panose="020B0604020202020204" pitchFamily="34" charset="0"/>
              </a:rPr>
              <a:t>→</a:t>
            </a:r>
            <a:endParaRPr lang="zh-CN" altLang="en-US" noProof="1">
              <a:ln w="22225">
                <a:solidFill>
                  <a:schemeClr val="accent2"/>
                </a:solidFill>
                <a:prstDash val="solid"/>
              </a:ln>
              <a:solidFill>
                <a:schemeClr val="accent2">
                  <a:lumMod val="40000"/>
                  <a:lumOff val="60000"/>
                </a:schemeClr>
              </a:solidFill>
              <a:cs typeface="Arial" panose="020B0604020202020204" pitchFamily="34" charset="0"/>
            </a:endParaRPr>
          </a:p>
        </p:txBody>
      </p:sp>
      <p:pic>
        <p:nvPicPr>
          <p:cNvPr id="2" name="图片 1"/>
          <p:cNvPicPr>
            <a:picLocks noChangeAspect="1"/>
          </p:cNvPicPr>
          <p:nvPr/>
        </p:nvPicPr>
        <p:blipFill>
          <a:blip r:embed="rId3"/>
          <a:srcRect l="36557" t="12651" r="36713" b="14499"/>
          <a:stretch>
            <a:fillRect/>
          </a:stretch>
        </p:blipFill>
        <p:spPr>
          <a:xfrm>
            <a:off x="683895" y="2082800"/>
            <a:ext cx="2125980" cy="4051935"/>
          </a:xfrm>
          <a:prstGeom prst="rect">
            <a:avLst/>
          </a:prstGeom>
          <a:noFill/>
          <a:ln>
            <a:noFill/>
          </a:ln>
        </p:spPr>
      </p:pic>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默认设计模板">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3817</Words>
  <Application>WPS 演示</Application>
  <PresentationFormat>全屏显示(4:3)</PresentationFormat>
  <Paragraphs>381</Paragraphs>
  <Slides>32</Slides>
  <Notes>0</Notes>
  <HiddenSlides>0</HiddenSlides>
  <MMClips>0</MMClips>
  <ScaleCrop>false</ScaleCrop>
  <HeadingPairs>
    <vt:vector size="6" baseType="variant">
      <vt:variant>
        <vt:lpstr>已用的字体</vt:lpstr>
      </vt:variant>
      <vt:variant>
        <vt:i4>12</vt:i4>
      </vt:variant>
      <vt:variant>
        <vt:lpstr>主题</vt:lpstr>
      </vt:variant>
      <vt:variant>
        <vt:i4>5</vt:i4>
      </vt:variant>
      <vt:variant>
        <vt:lpstr>幻灯片标题</vt:lpstr>
      </vt:variant>
      <vt:variant>
        <vt:i4>32</vt:i4>
      </vt:variant>
    </vt:vector>
  </HeadingPairs>
  <TitlesOfParts>
    <vt:vector size="49" baseType="lpstr">
      <vt:lpstr>Arial</vt:lpstr>
      <vt:lpstr>宋体</vt:lpstr>
      <vt:lpstr>Wingdings</vt:lpstr>
      <vt:lpstr>Calibri</vt:lpstr>
      <vt:lpstr>Times New Roman</vt:lpstr>
      <vt:lpstr>(使用中文字体)</vt:lpstr>
      <vt:lpstr>微软雅黑</vt:lpstr>
      <vt:lpstr>黑体</vt:lpstr>
      <vt:lpstr>华文楷体</vt:lpstr>
      <vt:lpstr>仿宋_GB2312</vt:lpstr>
      <vt:lpstr>Arial Unicode MS</vt:lpstr>
      <vt:lpstr>Segoe Print</vt:lpstr>
      <vt:lpstr>Office 主题</vt:lpstr>
      <vt:lpstr>默认设计模板</vt:lpstr>
      <vt:lpstr>1_Office 主题</vt:lpstr>
      <vt:lpstr>3_Office 主题</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还款途经：     学生可通过中国银行手机银行或网上银行自行还款。提前还款操作的安全工具是“手机交易码+动态口令”或“手机盾”，没有开立中国银行动态口令牌或开通手机盾，提前还款无法操作。              </vt:lpstr>
      <vt:lpstr>开通手机盾：    </vt:lpstr>
      <vt:lpstr>提前还款请从“我的贷款”模块进入，不是“国家助学贷款”模块  </vt:lpstr>
      <vt:lpstr>1、部分提前还款时，出现报错码RL.PR247。    因国家助学贷款还款期限是固定的，不能缩短，请重新选择“还款减少期数不变”； 2、提前还款确认时，出现报错码PB091。 因提前还款只接受“手机交易码+动态口令”或“手机盾”这两种安全工具，请返回安全工具模块开通手机盾，然后再操作提前还款。</vt:lpstr>
      <vt:lpstr>PowerPoint 演示文稿</vt:lpstr>
      <vt:lpstr>                     学生毕业后按月偿还贷款 2021年（含）及以前年度申请的贷款     学生与银行工作人员当面签署纸质《国家助学贷款还款协议》。如特殊情况未能参加现场签约，请在正常上班时间带上身份证原件到天河支行消费金融中心签署。  2022年（含）及以后申请的贷款     学生登录中国银行手机银行提交毕业确认，学校进行线上审批。             </vt:lpstr>
      <vt:lpstr>         例1：学生2020年入学，一次性办理了4年的国家助学贷款。2021年财政部、教育部、人民银行、银保监会下发《关于进一步完善国家助学贷款政策的通知》，提高国家助学贷款额度，学生2021学年和2022学年都办理了调额（提高贷款额度）。 需办理的手续： 2020年和2021年（调额）申请的贷款分别线下签订纸质《国家助学贷款还款协议》，2022年（调额）申请的贷款登录中国银行手机银行进行毕业确认。        </vt:lpstr>
      <vt:lpstr>         例2：学生2021学年和2022学年分别办理了1年的国家助学贷款。 需办理的手续： 2021年申请的贷款线下签订纸质《国家助学贷款还款协议》，2022年申请的贷款登录中国银行手机银行进行毕业确认。      例3：学生2023学年办理了1年的国家助学贷款，2023学年又申请了调额。 需办理的手续： 2023学年申请的贷款和调额申请的贷款均登录中国银行手机银行进行毕业确认。        </vt:lpstr>
      <vt:lpstr>       还款期限：     2020学年及以后办理的贷款，还款期为毕业后15年，延迟还本时间为5年，即毕业后头5年只需归还贷款利息，不需归还贷款本金。           还款日：     2021年（含）及以前年度申请的贷款还款日为每月1号，2022年（含）及以后申请的贷款还款日以手机银行显示的还款日为准。          还款方式：     2021学年及以前办理的贷款 等额本金还款法（递减法）     2022学年及以后线上办理的贷款   等额本息还款法（等额法）         </vt:lpstr>
      <vt:lpstr>关于贷款利率：     1、应教育部、财政部、人行、银保监会要求，2020年末国家助学贷款贷款利率由人民银行基准贷款利率转换为LPR利率。     2、LPR利率分为固定利率和浮动利率。转换期间内没有自主选择固定利率的，都统一转换为浮动利率。LPR浮动利率实行一年一调整，调整日为贷款发放日期。     3、以LPR浮动利率3.95%为例 在延迟还本期内，每月还款金额=每月贷款利息    例：10000（本金）*3.95%（利率）/12=32.92（利息） 延迟还本期结束后，每月还款金额=每月归还贷款本金+每月贷款利息     例：10000/120期（本金）+10000（本金余额）*3.95%/12（利息）=116.25      </vt:lpstr>
      <vt:lpstr>    线下签订的《国家助学贷款还款协议》模板</vt:lpstr>
      <vt:lpstr>线下签订的《国家助学贷款还款协议》注意事项： 1、还款协议为纸质装订协议（共四页），学生需对还款协议进行骑缝签字确认。 2、还款协议第二页填写的扣款账户为贷款合同末页的“甲方个人账户”。如学生已通过手机银行更改此账户，则请填写更改后的新扣款账户。 3、还款协议内容不能涂改，请认真填写。如银行核对后发现填写有误，则通知学生重填。</vt:lpstr>
      <vt:lpstr>手机银行操作毕业确认          </vt:lpstr>
      <vt:lpstr>PowerPoint 演示文稿</vt:lpstr>
      <vt:lpstr>              继续攻读高一级学历的学生可申请继续贴息  2021年（含）及以前年度申请的贷款     学生收到录取通知书后，填写纸质《国家助学贷款调整还款计划及贴息申请书》，并提交录取通知书原件（审核用）和复印件（银行留存）给学校/银行审核，经学校和银行盖章确认后生效。 2022年（含）及以后申请的贷款     学生收到录取通知书后，登录中国银行手机银行提交继续贴息申请，上传录取通知书等资料影像，学校在线审批后生效。                         </vt:lpstr>
      <vt:lpstr>     线下签订的《国家助学贷款调整还款计划及贴息申请书》模板     </vt:lpstr>
      <vt:lpstr>                   手机银行提交继续贴息申请1     </vt:lpstr>
      <vt:lpstr>                   手机银行提交继续贴息申请2     </vt:lpstr>
      <vt:lpstr>PowerPoint 演示文稿</vt:lpstr>
      <vt:lpstr>一、信息隔离     根据《中华人民共和国反洗钱法》、《个人存款账户实名制规定》、《金融机构客户身份识别和客户身份资料及交易记录保存管理办法》等法律法规，我行分别在2019年9月2日和2020年6月30日发布《关于开展个人客户身份基本信息核实和完善的公告》，客户如在我行留存的身份信息不完整、不真实，或有效身份证件过期且在合理期限内没有及时更新，我行将无法对其名下的账户继续提供金融服务。如果学生身份证件过期超90天未维护，将导致贴息失败或还款扣账不成功，贷款逾期。    </vt:lpstr>
      <vt:lpstr>二、查询还款计划和还款记录    “剩余”是查看未来的还款计划，“历史”和“逾期”是查看以前的还款记录。  </vt:lpstr>
      <vt:lpstr>三、更改还款账号     选择新还款账户，点击“本人同意签署”→“提交”，按照你设定的“安全工具”输入信息进行“确认”。  </vt:lpstr>
      <vt:lpstr>四、手机银行上的“待办”功能     银行会对贷款客户发出供款提醒。该功能面向所有贷款客户，学生在手机银行也会看到该提醒。在贴息期内贷款利息由财政补贴，该提醒可以不用理会。   </vt:lpstr>
      <vt:lpstr>五、获取还款凭证     贷款结清后，如有需要，可本人带身份证原件到附近中国银行网点的智能柜台，选择贷款与分期模块打印含电子章的结清证明。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4192998</cp:lastModifiedBy>
  <cp:revision>1616</cp:revision>
  <dcterms:created xsi:type="dcterms:W3CDTF">2014-03-30T11:14:00Z</dcterms:created>
  <dcterms:modified xsi:type="dcterms:W3CDTF">2024-05-14T12:30:22Z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2052-10.8.0.6058</vt:lpwstr>
  </property>
  <property fmtid="{D5CDD505-2E9C-101B-9397-08002B2CF9AE}" pid="3" name="ICV">
    <vt:lpwstr>A4CA70E458EB4DAB842D133BC8448D84</vt:lpwstr>
  </property>
</Properties>
</file>