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4" r:id="rId3"/>
  </p:sldIdLst>
  <p:sldSz cx="3600450" cy="5759450"/>
  <p:notesSz cx="6858000" cy="9144000"/>
  <p:custDataLst>
    <p:tags r:id="rId9"/>
  </p:custDataLst>
  <p:defaultTextStyle>
    <a:defPPr>
      <a:defRPr lang="zh-CN"/>
    </a:defPPr>
    <a:lvl1pPr marL="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1pPr>
    <a:lvl2pPr marL="22479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2pPr>
    <a:lvl3pPr marL="448945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3pPr>
    <a:lvl4pPr marL="673735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4pPr>
    <a:lvl5pPr marL="898525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5pPr>
    <a:lvl6pPr marL="112268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6pPr>
    <a:lvl7pPr marL="134747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7pPr>
    <a:lvl8pPr marL="157226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8pPr>
    <a:lvl9pPr marL="1797050" algn="l" defTabSz="448945" rtl="0" eaLnBrk="1" latinLnBrk="0" hangingPunct="1">
      <a:defRPr sz="8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14" userDrawn="1">
          <p15:clr>
            <a:srgbClr val="A4A3A4"/>
          </p15:clr>
        </p15:guide>
        <p15:guide id="2" pos="11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132" y="-384"/>
      </p:cViewPr>
      <p:guideLst>
        <p:guide orient="horz" pos="1814"/>
        <p:guide pos="11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9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64381" y="1143000"/>
            <a:ext cx="192923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0056" y="942577"/>
            <a:ext cx="2700338" cy="200514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0056" y="3025046"/>
            <a:ext cx="2700338" cy="13905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576573" y="306637"/>
            <a:ext cx="776347" cy="488086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47531" y="306637"/>
            <a:ext cx="2284035" cy="488086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5656" y="1435865"/>
            <a:ext cx="3105388" cy="239577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5656" y="3854301"/>
            <a:ext cx="3105388" cy="125987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47532" y="1533187"/>
            <a:ext cx="1530191" cy="365431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822729" y="1533187"/>
            <a:ext cx="1530191" cy="365431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000" y="306639"/>
            <a:ext cx="3105388" cy="11132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8001" y="1411865"/>
            <a:ext cx="1523159" cy="691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48001" y="2103799"/>
            <a:ext cx="1523159" cy="30943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822728" y="1411865"/>
            <a:ext cx="1530660" cy="691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822728" y="2103799"/>
            <a:ext cx="1530660" cy="30943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001" y="383963"/>
            <a:ext cx="1161239" cy="134387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30660" y="829255"/>
            <a:ext cx="1822728" cy="40929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48001" y="1727835"/>
            <a:ext cx="1161239" cy="32010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001" y="383963"/>
            <a:ext cx="1161239" cy="134387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30660" y="829255"/>
            <a:ext cx="1822728" cy="40929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48001" y="1727835"/>
            <a:ext cx="1161239" cy="32010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47531" y="306639"/>
            <a:ext cx="310538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47531" y="1533187"/>
            <a:ext cx="310538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47532" y="5338159"/>
            <a:ext cx="81010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E3B7-B8F3-47E8-ACD6-1E034CFFE2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92649" y="5338159"/>
            <a:ext cx="121515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542819" y="5338159"/>
            <a:ext cx="81010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676E-4BFE-4237-A20F-1C8493388D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22860" y="1999615"/>
            <a:ext cx="3554730" cy="0"/>
          </a:xfrm>
          <a:prstGeom prst="line">
            <a:avLst/>
          </a:prstGeom>
          <a:ln w="12700" cmpd="sng">
            <a:solidFill>
              <a:srgbClr val="5C459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>
            <p:custDataLst>
              <p:tags r:id="rId1"/>
            </p:custDataLst>
          </p:nvPr>
        </p:nvGrpSpPr>
        <p:grpSpPr>
          <a:xfrm>
            <a:off x="303530" y="2075815"/>
            <a:ext cx="652780" cy="229870"/>
            <a:chOff x="487" y="2388"/>
            <a:chExt cx="1028" cy="362"/>
          </a:xfrm>
        </p:grpSpPr>
        <p:sp>
          <p:nvSpPr>
            <p:cNvPr id="6" name="矩形 5"/>
            <p:cNvSpPr/>
            <p:nvPr>
              <p:custDataLst>
                <p:tags r:id="rId2"/>
              </p:custDataLst>
            </p:nvPr>
          </p:nvSpPr>
          <p:spPr>
            <a:xfrm>
              <a:off x="487" y="2399"/>
              <a:ext cx="1028" cy="340"/>
            </a:xfrm>
            <a:prstGeom prst="rect">
              <a:avLst/>
            </a:prstGeom>
            <a:solidFill>
              <a:srgbClr val="5A44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文本框 6"/>
            <p:cNvSpPr txBox="1"/>
            <p:nvPr>
              <p:custDataLst>
                <p:tags r:id="rId3"/>
              </p:custDataLst>
            </p:nvPr>
          </p:nvSpPr>
          <p:spPr>
            <a:xfrm>
              <a:off x="487" y="2388"/>
              <a:ext cx="1012" cy="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900" b="1">
                  <a:solidFill>
                    <a:schemeClr val="bg1"/>
                  </a:solidFill>
                  <a:latin typeface="方正兰亭黑简体" panose="02000000000000000000" charset="-122"/>
                  <a:ea typeface="方正兰亭黑简体" panose="02000000000000000000" charset="-122"/>
                </a:rPr>
                <a:t>班级简介</a:t>
              </a:r>
              <a:endParaRPr lang="zh-CN" altLang="en-US" sz="900" b="1">
                <a:solidFill>
                  <a:schemeClr val="bg1"/>
                </a:solidFill>
                <a:latin typeface="方正兰亭黑简体" panose="02000000000000000000" charset="-122"/>
                <a:ea typeface="方正兰亭黑简体" panose="02000000000000000000" charset="-122"/>
              </a:endParaRPr>
            </a:p>
          </p:txBody>
        </p:sp>
      </p:grpSp>
      <p:grpSp>
        <p:nvGrpSpPr>
          <p:cNvPr id="8" name="组合 7"/>
          <p:cNvGrpSpPr/>
          <p:nvPr>
            <p:custDataLst>
              <p:tags r:id="rId4"/>
            </p:custDataLst>
          </p:nvPr>
        </p:nvGrpSpPr>
        <p:grpSpPr>
          <a:xfrm>
            <a:off x="314325" y="3429000"/>
            <a:ext cx="647700" cy="231140"/>
            <a:chOff x="479" y="5834"/>
            <a:chExt cx="1020" cy="364"/>
          </a:xfrm>
        </p:grpSpPr>
        <p:sp>
          <p:nvSpPr>
            <p:cNvPr id="9" name="矩形 8"/>
            <p:cNvSpPr/>
            <p:nvPr>
              <p:custDataLst>
                <p:tags r:id="rId5"/>
              </p:custDataLst>
            </p:nvPr>
          </p:nvSpPr>
          <p:spPr>
            <a:xfrm>
              <a:off x="479" y="5855"/>
              <a:ext cx="995" cy="321"/>
            </a:xfrm>
            <a:prstGeom prst="rect">
              <a:avLst/>
            </a:prstGeom>
            <a:solidFill>
              <a:srgbClr val="5D4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文本框 9"/>
            <p:cNvSpPr txBox="1"/>
            <p:nvPr>
              <p:custDataLst>
                <p:tags r:id="rId6"/>
              </p:custDataLst>
            </p:nvPr>
          </p:nvSpPr>
          <p:spPr>
            <a:xfrm>
              <a:off x="479" y="5834"/>
              <a:ext cx="1020" cy="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900" b="1" dirty="0">
                  <a:solidFill>
                    <a:schemeClr val="bg1"/>
                  </a:solidFill>
                  <a:latin typeface="方正兰亭黑简体" panose="02000000000000000000" charset="-122"/>
                  <a:ea typeface="方正兰亭黑简体" panose="02000000000000000000" charset="-122"/>
                </a:rPr>
                <a:t>师长点评</a:t>
              </a:r>
              <a:endParaRPr lang="zh-CN" altLang="en-US" sz="900" b="1" dirty="0">
                <a:solidFill>
                  <a:schemeClr val="bg1"/>
                </a:solidFill>
                <a:latin typeface="方正兰亭黑简体" panose="02000000000000000000" charset="-122"/>
                <a:ea typeface="方正兰亭黑简体" panose="02000000000000000000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-295275" y="1001713"/>
            <a:ext cx="2475865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60045"/>
            <a:r>
              <a:rPr lang="en-US" altLang="zh-CN" sz="18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</a:t>
            </a:r>
            <a:r>
              <a:rPr lang="zh-CN" altLang="zh-CN" sz="18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号候选班级</a:t>
            </a:r>
            <a:endParaRPr lang="zh-CN" altLang="zh-CN" sz="1800" b="1" dirty="0">
              <a:solidFill>
                <a:srgbClr val="5D469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algn="ctr" defTabSz="360045"/>
            <a:r>
              <a:rPr lang="en-US" altLang="zh-CN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xx</a:t>
            </a:r>
            <a:r>
              <a:rPr lang="zh-CN" altLang="en-US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院</a:t>
            </a:r>
            <a:endParaRPr lang="zh-CN" altLang="en-US" sz="1400" b="1" dirty="0">
              <a:solidFill>
                <a:srgbClr val="5D469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algn="ctr" defTabSz="360045"/>
            <a:r>
              <a:rPr lang="en-US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202x</a:t>
            </a:r>
            <a:r>
              <a:rPr lang="zh-CN" altLang="en-US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级</a:t>
            </a:r>
            <a:r>
              <a:rPr lang="en-US" altLang="zh-CN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xx</a:t>
            </a:r>
            <a:r>
              <a:rPr lang="zh-CN" altLang="en-US" sz="1400" b="1" dirty="0">
                <a:solidFill>
                  <a:srgbClr val="5D46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班</a:t>
            </a:r>
            <a:endParaRPr lang="zh-CN" altLang="en-US" sz="1400" b="1" dirty="0">
              <a:solidFill>
                <a:srgbClr val="5D469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252095" y="2291715"/>
            <a:ext cx="3091180" cy="11753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77800" algn="just" fontAlgn="auto">
              <a:lnSpc>
                <a:spcPts val="1200"/>
              </a:lnSpc>
              <a:extLst>
                <a:ext uri="{35155182-B16C-46BC-9424-99874614C6A1}">
                  <wpsdc:indentchars xmlns:wpsdc="http://www.wps.cn/officeDocument/2017/drawingmlCustomData" val="200" checksum="3373521373"/>
                </a:ext>
              </a:extLst>
            </a:pP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班级连续两年获校“先进班集体”、校团委“五四红旗团支部”。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人次校级及以上学术科技竞赛获奖；班级成员发表SCI论文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篇，申请专利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项；班级成员至臻学业，上学年班级学分绩点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，各类奖学金和荣誉称号的获奖人次达班级总人数的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人次参与校级及以上创新创业相关比赛获奖（立项），其中国家级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项，省级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项；班级成员全面发展，综测均分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人次在不同领域获不同奖项；班级成员热心公益，受到受到各级表彰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人次，班级总计志愿时超过</a:t>
            </a:r>
            <a:r>
              <a:rPr 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zh-CN" sz="700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252095" y="3608070"/>
            <a:ext cx="30905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 fontAlgn="auto">
              <a:lnSpc>
                <a:spcPts val="1200"/>
              </a:lnSpc>
              <a:extLst>
                <a:ext uri="{35155182-B16C-46BC-9424-99874614C6A1}">
                  <wpsdc:indentchars xmlns:wpsdc="http://www.wps.cn/officeDocument/2017/drawingmlCustomData" val="200" checksum="3373521373"/>
                </a:ext>
              </a:extLst>
            </a:pPr>
            <a:r>
              <a:rPr lang="en-US" altLang="zh-CN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班是一个多元发展，锐意进取的班级。班风建设上，沉稳务实，团结友善，班委用心，集体齐心，获得“先进班集体”等多项集体荣誉。班级学习氛围、竞争意识浓厚，同学们兴趣爱好广泛且全面发展，积极参加各项科技创新赛事，取得优异成绩，不断突破自我。希望同学们在以后的工作和学习中，继续保持并发扬优良作风，争取取得更大的成绩。</a:t>
            </a:r>
            <a:endParaRPr lang="en-US" altLang="zh-CN" sz="700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177800" algn="r" fontAlgn="auto">
              <a:lnSpc>
                <a:spcPts val="1200"/>
              </a:lnSpc>
              <a:extLst>
                <a:ext uri="{35155182-B16C-46BC-9424-99874614C6A1}">
                  <wpsdc:indentchars xmlns:wpsdc="http://www.wps.cn/officeDocument/2017/drawingmlCustomData" val="200" checksum="3373521373"/>
                </a:ext>
              </a:extLst>
            </a:pPr>
            <a:r>
              <a:rPr lang="en-US" altLang="zh-CN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lang="zh-CN" altLang="en-US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学院</a:t>
            </a:r>
            <a:r>
              <a:rPr lang="en-US" altLang="zh-CN" sz="700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xx班班主任 xx</a:t>
            </a:r>
            <a:endParaRPr lang="en-US" altLang="zh-CN" sz="700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 descr="C:/Users/admin/Desktop/ce50408ba1093324bb18313c53f1454.pngce50408ba1093324bb18313c53f1454"/>
          <p:cNvPicPr>
            <a:picLocks noChangeAspect="1"/>
          </p:cNvPicPr>
          <p:nvPr/>
        </p:nvPicPr>
        <p:blipFill>
          <a:blip r:embed="rId9"/>
          <a:srcRect t="1000" b="1000"/>
          <a:stretch>
            <a:fillRect/>
          </a:stretch>
        </p:blipFill>
        <p:spPr>
          <a:xfrm>
            <a:off x="1845310" y="958850"/>
            <a:ext cx="1682115" cy="946150"/>
          </a:xfrm>
          <a:prstGeom prst="rect">
            <a:avLst/>
          </a:prstGeom>
        </p:spPr>
      </p:pic>
      <p:cxnSp>
        <p:nvCxnSpPr>
          <p:cNvPr id="2" name="直接连接符 1"/>
          <p:cNvCxnSpPr/>
          <p:nvPr/>
        </p:nvCxnSpPr>
        <p:spPr>
          <a:xfrm>
            <a:off x="4445" y="4659630"/>
            <a:ext cx="3589020" cy="5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2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3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4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5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6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7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8.xml><?xml version="1.0" encoding="utf-8"?>
<p:tagLst xmlns:p="http://schemas.openxmlformats.org/presentationml/2006/main">
  <p:tag name="KSO_WM_DIAGRAM_VIRTUALLY_FRAME" val="{&quot;height&quot;:212.65,&quot;left&quot;:19.85,&quot;top&quot;:163.45,&quot;width&quot;:243.4}"/>
</p:tagLst>
</file>

<file path=ppt/tags/tag9.xml><?xml version="1.0" encoding="utf-8"?>
<p:tagLst xmlns:p="http://schemas.openxmlformats.org/presentationml/2006/main">
  <p:tag name="KSO_WPP_MARK_KEY" val="8938d558-d962-4686-8ff9-b20ceccb9f52"/>
  <p:tag name="COMMONDATA" val="eyJoZGlkIjoiZDM2N2ZmYjNjNTVjOWJjYTc0MTU2ZDM5MzAzNjY4MTAifQ=="/>
  <p:tag name="commondata" val="eyJoZGlkIjoiZmFmMTA1ZTIwMGIxOGFiYTA3NWQyOTYyNjRjZTRiYzQ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WPS 演示</Application>
  <PresentationFormat>自定义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方正兰亭黑简体</vt:lpstr>
      <vt:lpstr>黑体</vt:lpstr>
      <vt:lpstr>隶书</vt:lpstr>
      <vt:lpstr>微软雅黑</vt:lpstr>
      <vt:lpstr>等线</vt:lpstr>
      <vt:lpstr>Arial Unicode MS</vt:lpstr>
      <vt:lpstr>等线 Light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天铭 吴</dc:creator>
  <cp:lastModifiedBy>予怀.</cp:lastModifiedBy>
  <cp:revision>236</cp:revision>
  <dcterms:created xsi:type="dcterms:W3CDTF">2021-12-01T05:05:00Z</dcterms:created>
  <dcterms:modified xsi:type="dcterms:W3CDTF">2024-11-14T01:36:33Z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2052-12.1.0.18166</vt:lpwstr>
  </property>
  <property fmtid="{D5CDD505-2E9C-101B-9397-08002B2CF9AE}" pid="3" name="ICV">
    <vt:lpwstr>D94C45D2FF064D7E96B6F575FA0CB795_12</vt:lpwstr>
  </property>
</Properties>
</file>