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92" r:id="rId4"/>
    <p:sldMasterId id="2147483705" r:id="rId5"/>
  </p:sldMasterIdLst>
  <p:notesMasterIdLst>
    <p:notesMasterId r:id="rId7"/>
  </p:notesMasterIdLst>
  <p:handoutMasterIdLst>
    <p:handoutMasterId r:id="rId39"/>
  </p:handoutMasterIdLst>
  <p:sldIdLst>
    <p:sldId id="1059" r:id="rId6"/>
    <p:sldId id="1064" r:id="rId8"/>
    <p:sldId id="484" r:id="rId9"/>
    <p:sldId id="1102" r:id="rId10"/>
    <p:sldId id="644" r:id="rId11"/>
    <p:sldId id="645" r:id="rId12"/>
    <p:sldId id="980" r:id="rId13"/>
    <p:sldId id="870" r:id="rId14"/>
    <p:sldId id="933" r:id="rId15"/>
    <p:sldId id="871" r:id="rId16"/>
    <p:sldId id="872" r:id="rId17"/>
    <p:sldId id="1103" r:id="rId18"/>
    <p:sldId id="764" r:id="rId19"/>
    <p:sldId id="1004" r:id="rId20"/>
    <p:sldId id="768" r:id="rId21"/>
    <p:sldId id="1023" r:id="rId22"/>
    <p:sldId id="836" r:id="rId23"/>
    <p:sldId id="888" r:id="rId24"/>
    <p:sldId id="889" r:id="rId25"/>
    <p:sldId id="1104" r:id="rId26"/>
    <p:sldId id="769" r:id="rId27"/>
    <p:sldId id="892" r:id="rId28"/>
    <p:sldId id="1139" r:id="rId29"/>
    <p:sldId id="1047" r:id="rId30"/>
    <p:sldId id="1048" r:id="rId31"/>
    <p:sldId id="1105" r:id="rId32"/>
    <p:sldId id="926" r:id="rId33"/>
    <p:sldId id="918" r:id="rId34"/>
    <p:sldId id="919" r:id="rId35"/>
    <p:sldId id="965" r:id="rId36"/>
    <p:sldId id="970" r:id="rId37"/>
    <p:sldId id="1101" r:id="rId3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A0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384" y="-96"/>
      </p:cViewPr>
      <p:guideLst>
        <p:guide orient="horz" pos="2300"/>
        <p:guide pos="2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4769E9B-D8AE-4C93-873B-9DEBE2EF57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D912136-7B08-4A3C-896B-CA8B7805BA19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9461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p>
            <a:pPr lvl="0" indent="0">
              <a:spcBef>
                <a:spcPct val="30000"/>
              </a:spcBef>
            </a:pPr>
            <a:r>
              <a:rPr lang="zh-CN" altLang="en-US" sz="1200" dirty="0"/>
              <a:t>单击此处编辑母版文本样式</a:t>
            </a:r>
            <a:endParaRPr lang="zh-CN" altLang="en-US" sz="1200" dirty="0"/>
          </a:p>
          <a:p>
            <a:pPr lvl="0" indent="0">
              <a:spcBef>
                <a:spcPct val="30000"/>
              </a:spcBef>
            </a:pPr>
            <a:r>
              <a:rPr lang="zh-CN" altLang="en-US" sz="1200" dirty="0"/>
              <a:t>第二级</a:t>
            </a:r>
            <a:endParaRPr lang="zh-CN" altLang="en-US" sz="1200" dirty="0"/>
          </a:p>
          <a:p>
            <a:pPr lvl="0" indent="0">
              <a:spcBef>
                <a:spcPct val="30000"/>
              </a:spcBef>
            </a:pPr>
            <a:r>
              <a:rPr lang="zh-CN" altLang="en-US" sz="1200" dirty="0"/>
              <a:t>第三级</a:t>
            </a:r>
            <a:endParaRPr lang="zh-CN" altLang="en-US" sz="1200" dirty="0"/>
          </a:p>
          <a:p>
            <a:pPr lvl="0" indent="0">
              <a:spcBef>
                <a:spcPct val="30000"/>
              </a:spcBef>
            </a:pPr>
            <a:r>
              <a:rPr lang="zh-CN" altLang="en-US" sz="1200" dirty="0"/>
              <a:t>第四级</a:t>
            </a:r>
            <a:endParaRPr lang="zh-CN" altLang="en-US" sz="1200" dirty="0"/>
          </a:p>
          <a:p>
            <a:pPr lvl="0" indent="0">
              <a:spcBef>
                <a:spcPct val="30000"/>
              </a:spcBef>
            </a:pPr>
            <a:r>
              <a:rPr lang="zh-CN" altLang="en-US" sz="1200" dirty="0"/>
              <a:t>第五级</a:t>
            </a:r>
            <a:endParaRPr lang="zh-CN" altLang="en-US" sz="1200" dirty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/>
            <a:fld id="{9A0DB2DC-4C9A-4742-B13C-FB6460FD3503}" type="slidenum"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en-US" dirty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endParaRPr lang="zh-CN" altLang="en-US" dirty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lvl="0" indent="0"/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013" y="374650"/>
            <a:ext cx="7499350" cy="4619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 fontAlgn="base"/>
            <a:fld id="{AC1B7B3F-A56B-4310-A966-BD55D80449F1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fontAlgn="base"/>
            <a:fld id="{73127340-2293-49D2-96F1-6E7BF0C8FD9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1DDFA577-3075-4893-A67E-6FD3CC1F7D1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灯片编号占位符 5"/>
          <p:cNvSpPr txBox="1"/>
          <p:nvPr userDrawn="1"/>
        </p:nvSpPr>
        <p:spPr>
          <a:xfrm>
            <a:off x="6705600" y="6303963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ctrTitle"/>
          </p:nvPr>
        </p:nvSpPr>
        <p:spPr>
          <a:xfrm>
            <a:off x="678507" y="3438525"/>
            <a:ext cx="7772400" cy="792088"/>
          </a:xfrm>
        </p:spPr>
        <p:txBody>
          <a:bodyPr>
            <a:normAutofit/>
          </a:bodyPr>
          <a:lstStyle>
            <a:lvl1pPr algn="l">
              <a:defRPr sz="3800" b="0" i="0" baseline="0">
                <a:solidFill>
                  <a:schemeClr val="bg1"/>
                </a:solidFill>
                <a:latin typeface="(使用中文字体)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 userDrawn="1"/>
        </p:nvSpPr>
        <p:spPr>
          <a:xfrm>
            <a:off x="757238" y="3552825"/>
            <a:ext cx="5400675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 indent="0"/>
            <a:r>
              <a:rPr lang="zh-CN" altLang="zh-CN" sz="4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06   </a:t>
            </a:r>
            <a:r>
              <a:rPr lang="zh-CN" altLang="en-US" sz="4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市场调研分析 </a:t>
            </a: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灯片编号占位符 5"/>
          <p:cNvSpPr txBox="1"/>
          <p:nvPr userDrawn="1"/>
        </p:nvSpPr>
        <p:spPr>
          <a:xfrm>
            <a:off x="6705600" y="6303963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2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logo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79700" cy="766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9"/>
          <p:cNvSpPr/>
          <p:nvPr userDrawn="1"/>
        </p:nvSpPr>
        <p:spPr>
          <a:xfrm>
            <a:off x="0" y="765175"/>
            <a:ext cx="9144000" cy="85725"/>
          </a:xfrm>
          <a:prstGeom prst="rect">
            <a:avLst/>
          </a:prstGeom>
          <a:gradFill rotWithShape="1">
            <a:gsLst>
              <a:gs pos="0">
                <a:srgbClr val="990033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矩形 77"/>
          <p:cNvSpPr/>
          <p:nvPr userDrawn="1"/>
        </p:nvSpPr>
        <p:spPr>
          <a:xfrm>
            <a:off x="0" y="765175"/>
            <a:ext cx="620713" cy="857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1642" y="228267"/>
            <a:ext cx="6063917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47290A3F-8E0B-407C-B2DB-125CF854A0F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indent="0" algn="r"/>
            <a:fld id="{9A0DB2DC-4C9A-4742-B13C-FB6460FD3503}" type="slidenum">
              <a:rPr lang="zh-CN" altLang="en-US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013" y="374650"/>
            <a:ext cx="7499350" cy="4619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 fontAlgn="base"/>
            <a:fld id="{AC1B7B3F-A56B-4310-A966-BD55D80449F1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fontAlgn="base"/>
            <a:fld id="{73127340-2293-49D2-96F1-6E7BF0C8FD9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endParaRPr lang="en-US" alt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1DDFA577-3075-4893-A67E-6FD3CC1F7D1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9" Type="http://schemas.openxmlformats.org/officeDocument/2006/relationships/image" Target="../media/image2.jpeg"/><Relationship Id="rId28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7"/>
          <p:cNvSpPr/>
          <p:nvPr/>
        </p:nvSpPr>
        <p:spPr>
          <a:xfrm>
            <a:off x="571500" y="762000"/>
            <a:ext cx="8358188" cy="95250"/>
          </a:xfrm>
          <a:prstGeom prst="rect">
            <a:avLst/>
          </a:prstGeom>
          <a:solidFill>
            <a:srgbClr val="B10A32"/>
          </a:solidFill>
          <a:ln w="9525">
            <a:noFill/>
          </a:ln>
        </p:spPr>
        <p:txBody>
          <a:bodyPr wrap="none" anchor="ctr" anchorCtr="0"/>
          <a:p>
            <a:pPr lvl="0" indent="0" eaLnBrk="0" hangingPunct="0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27" name="Rectangle 8"/>
          <p:cNvSpPr/>
          <p:nvPr/>
        </p:nvSpPr>
        <p:spPr>
          <a:xfrm flipV="1">
            <a:off x="571500" y="6286500"/>
            <a:ext cx="8286750" cy="71438"/>
          </a:xfrm>
          <a:prstGeom prst="rect">
            <a:avLst/>
          </a:prstGeom>
          <a:solidFill>
            <a:srgbClr val="B10A32"/>
          </a:solidFill>
          <a:ln w="9525">
            <a:noFill/>
          </a:ln>
        </p:spPr>
        <p:txBody>
          <a:bodyPr wrap="none" anchor="ctr" anchorCtr="0"/>
          <a:p>
            <a:pPr lvl="0" indent="0" eaLnBrk="0" hangingPunct="0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1028" name="图片 3" descr="中行标志(中文-横-带层)--便函使用--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1875" y="214313"/>
            <a:ext cx="1547813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 indent="-342900"/>
            <a:r>
              <a:rPr lang="zh-CN" altLang="zh-CN"/>
              <a:t>单击此处编辑母版文本样式</a:t>
            </a:r>
            <a:endParaRPr lang="zh-CN" altLang="zh-CN"/>
          </a:p>
          <a:p>
            <a:pPr lvl="1" indent="-285750"/>
            <a:r>
              <a:rPr lang="zh-CN" altLang="zh-CN"/>
              <a:t>第二级</a:t>
            </a:r>
            <a:endParaRPr lang="zh-CN" altLang="zh-CN"/>
          </a:p>
          <a:p>
            <a:pPr lvl="2" indent="-228600"/>
            <a:r>
              <a:rPr lang="zh-CN" altLang="zh-CN"/>
              <a:t>第三级</a:t>
            </a:r>
            <a:endParaRPr lang="zh-CN" altLang="zh-CN"/>
          </a:p>
          <a:p>
            <a:pPr lvl="3" indent="-228600"/>
            <a:r>
              <a:rPr lang="zh-CN" altLang="zh-CN"/>
              <a:t>第四级</a:t>
            </a:r>
            <a:endParaRPr lang="zh-CN" altLang="zh-CN"/>
          </a:p>
          <a:p>
            <a:pPr lvl="4" indent="-228600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trike="noStrike" noProof="1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01178-7DBB-4E59-AF8F-386F7C2C2802}" type="slidenum">
              <a:rPr lang="zh-CN" altLang="en-US" strike="noStrike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7"/>
          <p:cNvSpPr/>
          <p:nvPr/>
        </p:nvSpPr>
        <p:spPr>
          <a:xfrm>
            <a:off x="571500" y="762000"/>
            <a:ext cx="8358188" cy="95250"/>
          </a:xfrm>
          <a:prstGeom prst="rect">
            <a:avLst/>
          </a:prstGeom>
          <a:solidFill>
            <a:srgbClr val="B10A32"/>
          </a:solidFill>
          <a:ln w="9525">
            <a:noFill/>
          </a:ln>
        </p:spPr>
        <p:txBody>
          <a:bodyPr wrap="none" anchor="ctr" anchorCtr="0"/>
          <a:p>
            <a:pPr lvl="0" indent="0" eaLnBrk="0" hangingPunct="0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27" name="Rectangle 8"/>
          <p:cNvSpPr/>
          <p:nvPr/>
        </p:nvSpPr>
        <p:spPr>
          <a:xfrm flipV="1">
            <a:off x="571500" y="6286500"/>
            <a:ext cx="8286750" cy="71438"/>
          </a:xfrm>
          <a:prstGeom prst="rect">
            <a:avLst/>
          </a:prstGeom>
          <a:solidFill>
            <a:srgbClr val="B10A32"/>
          </a:solidFill>
          <a:ln w="9525">
            <a:noFill/>
          </a:ln>
        </p:spPr>
        <p:txBody>
          <a:bodyPr wrap="none" anchor="ctr" anchorCtr="0"/>
          <a:p>
            <a:pPr lvl="0" indent="0" eaLnBrk="0" hangingPunct="0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1028" name="图片 3" descr="中行标志(中文-横-带层)--便函使用--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1875" y="214313"/>
            <a:ext cx="1547813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slide" Target="slide30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7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slide" Target="slide29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3" descr="ppt模板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4"/>
          <p:cNvSpPr txBox="1"/>
          <p:nvPr/>
        </p:nvSpPr>
        <p:spPr>
          <a:xfrm>
            <a:off x="93663" y="1881188"/>
            <a:ext cx="8956675" cy="737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华文楷体" panose="02010600040101010101" pitchFamily="2" charset="-122"/>
              </a:rPr>
              <a:t>2022届毕业生校园地国家助学贷款还款指引</a:t>
            </a:r>
            <a:endParaRPr lang="en-US" altLang="zh-CN" sz="3200" b="1" noProof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246188" y="5516563"/>
            <a:ext cx="6696075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2022</a:t>
            </a:r>
            <a:r>
              <a:rPr lang="zh-CN" altLang="en-US" sz="2800" b="1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年</a:t>
            </a:r>
            <a:r>
              <a:rPr lang="en-US" altLang="zh-CN" sz="2800" b="1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4</a:t>
            </a:r>
            <a:r>
              <a:rPr lang="zh-CN" altLang="en-US" sz="28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月</a:t>
            </a:r>
            <a:endParaRPr lang="zh-CN" altLang="en-US" sz="2800" b="1" noProof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619125" y="1701800"/>
            <a:ext cx="8264525" cy="4600575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32770" name="矩形 2"/>
          <p:cNvSpPr/>
          <p:nvPr/>
        </p:nvSpPr>
        <p:spPr>
          <a:xfrm>
            <a:off x="619125" y="77788"/>
            <a:ext cx="8353425" cy="731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</a:pP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538" y="1014413"/>
            <a:ext cx="8355013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提前还款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2772" name="图片 -2147482619"/>
          <p:cNvPicPr>
            <a:picLocks noChangeAspect="1"/>
          </p:cNvPicPr>
          <p:nvPr/>
        </p:nvPicPr>
        <p:blipFill>
          <a:blip r:embed="rId1"/>
          <a:srcRect l="35684" t="5884" r="35817" b="13618"/>
          <a:stretch>
            <a:fillRect/>
          </a:stretch>
        </p:blipFill>
        <p:spPr>
          <a:xfrm>
            <a:off x="696913" y="1701800"/>
            <a:ext cx="2814637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511549" y="3696969"/>
            <a:ext cx="412115" cy="5181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2774" name="图片 1" descr="6提还（新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5" y="1701800"/>
            <a:ext cx="2997200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文本框 1"/>
          <p:cNvSpPr txBox="1"/>
          <p:nvPr/>
        </p:nvSpPr>
        <p:spPr>
          <a:xfrm>
            <a:off x="6994525" y="3209925"/>
            <a:ext cx="2136775" cy="201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提前还款试算时，系统会检测还款账户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余额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是否大于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还款总额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，请确保账户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余额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大于本金和利息合计金额。</a:t>
            </a:r>
            <a:endParaRPr lang="zh-CN" altLang="en-US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619125" y="1701800"/>
            <a:ext cx="8264525" cy="4600575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538" y="1014413"/>
            <a:ext cx="8355013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提前还款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60469" y="3721100"/>
            <a:ext cx="467995" cy="39624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sz="2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3796" name="图片 -2147482616"/>
          <p:cNvPicPr>
            <a:picLocks noChangeAspect="1"/>
          </p:cNvPicPr>
          <p:nvPr/>
        </p:nvPicPr>
        <p:blipFill>
          <a:blip r:embed="rId1"/>
          <a:srcRect l="35829" t="6116" r="35817" b="13503"/>
          <a:stretch>
            <a:fillRect/>
          </a:stretch>
        </p:blipFill>
        <p:spPr>
          <a:xfrm>
            <a:off x="723900" y="1701800"/>
            <a:ext cx="2847975" cy="454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图片 -2147482615"/>
          <p:cNvPicPr>
            <a:picLocks noChangeAspect="1"/>
          </p:cNvPicPr>
          <p:nvPr/>
        </p:nvPicPr>
        <p:blipFill>
          <a:blip r:embed="rId2"/>
          <a:srcRect l="35829" t="5884" r="35817" b="13618"/>
          <a:stretch>
            <a:fillRect/>
          </a:stretch>
        </p:blipFill>
        <p:spPr>
          <a:xfrm>
            <a:off x="4371975" y="1701800"/>
            <a:ext cx="2755900" cy="454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文本框 6"/>
          <p:cNvSpPr txBox="1"/>
          <p:nvPr/>
        </p:nvSpPr>
        <p:spPr>
          <a:xfrm>
            <a:off x="7126288" y="3994150"/>
            <a:ext cx="1836737" cy="201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如贷款未能在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日前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全额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提前还清，请按正常还款流程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签署还款协议。</a:t>
            </a:r>
            <a:endParaRPr lang="zh-CN" altLang="en-US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图片 1" descr="20100624-3inn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-1047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标题 1"/>
          <p:cNvSpPr txBox="1"/>
          <p:nvPr/>
        </p:nvSpPr>
        <p:spPr bwMode="auto">
          <a:xfrm>
            <a:off x="-30830" y="535916"/>
            <a:ext cx="1500198" cy="642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trike="noStrike" noProof="1" dirty="0">
                <a:solidFill>
                  <a:srgbClr val="1F497D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  <a:endParaRPr lang="zh-CN" altLang="en-US" sz="3200" b="1" strike="noStrike" noProof="1" dirty="0">
              <a:solidFill>
                <a:srgbClr val="1F497D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" name="同侧圆角矩形 168"/>
          <p:cNvSpPr/>
          <p:nvPr/>
        </p:nvSpPr>
        <p:spPr>
          <a:xfrm rot="5400000">
            <a:off x="-71437" y="714375"/>
            <a:ext cx="428625" cy="285750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4820" name="文本框 1">
            <a:hlinkClick r:id="rId2" action="ppaction://hlinksldjump"/>
          </p:cNvPr>
          <p:cNvSpPr txBox="1"/>
          <p:nvPr/>
        </p:nvSpPr>
        <p:spPr>
          <a:xfrm>
            <a:off x="5700713" y="2905125"/>
            <a:ext cx="34686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其他查询变更流程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ounded Rectangle 61"/>
          <p:cNvSpPr/>
          <p:nvPr/>
        </p:nvSpPr>
        <p:spPr bwMode="auto">
          <a:xfrm>
            <a:off x="795803" y="1515900"/>
            <a:ext cx="359801" cy="41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3" name="Rounded Rectangle 58"/>
          <p:cNvSpPr/>
          <p:nvPr/>
        </p:nvSpPr>
        <p:spPr bwMode="auto">
          <a:xfrm>
            <a:off x="1470025" y="2249488"/>
            <a:ext cx="1457325" cy="76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4" name="Rounded Rectangle 59"/>
          <p:cNvSpPr/>
          <p:nvPr/>
        </p:nvSpPr>
        <p:spPr bwMode="auto">
          <a:xfrm>
            <a:off x="1450975" y="2247900"/>
            <a:ext cx="339725" cy="76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 dirty="0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34824" name="组合 3"/>
          <p:cNvGrpSpPr/>
          <p:nvPr/>
        </p:nvGrpSpPr>
        <p:grpSpPr>
          <a:xfrm>
            <a:off x="755650" y="1863725"/>
            <a:ext cx="431800" cy="469900"/>
            <a:chOff x="601663" y="1497013"/>
            <a:chExt cx="396875" cy="431800"/>
          </a:xfrm>
        </p:grpSpPr>
        <p:grpSp>
          <p:nvGrpSpPr>
            <p:cNvPr id="34825" name="Group 56"/>
            <p:cNvGrpSpPr/>
            <p:nvPr/>
          </p:nvGrpSpPr>
          <p:grpSpPr>
            <a:xfrm>
              <a:off x="601663" y="1497013"/>
              <a:ext cx="396519" cy="422936"/>
              <a:chOff x="956895" y="3589879"/>
              <a:chExt cx="863797" cy="792643"/>
            </a:xfrm>
          </p:grpSpPr>
          <p:sp>
            <p:nvSpPr>
              <p:cNvPr id="49" name="Rectangle 60"/>
              <p:cNvSpPr/>
              <p:nvPr/>
            </p:nvSpPr>
            <p:spPr>
              <a:xfrm>
                <a:off x="956895" y="3589879"/>
                <a:ext cx="864573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" name="Rectangle 60"/>
            <p:cNvSpPr/>
            <p:nvPr/>
          </p:nvSpPr>
          <p:spPr bwMode="auto">
            <a:xfrm>
              <a:off x="601663" y="1506538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1</a:t>
              </a:r>
              <a:endParaRPr lang="zh-CN" altLang="en-US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8" name="Rounded Rectangle 61"/>
            <p:cNvSpPr/>
            <p:nvPr/>
          </p:nvSpPr>
          <p:spPr bwMode="auto">
            <a:xfrm>
              <a:off x="638615" y="1849073"/>
              <a:ext cx="33051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22542" name="组合 9"/>
          <p:cNvGrpSpPr/>
          <p:nvPr/>
        </p:nvGrpSpPr>
        <p:grpSpPr>
          <a:xfrm>
            <a:off x="755650" y="2905125"/>
            <a:ext cx="2171700" cy="469900"/>
            <a:chOff x="601663" y="2159000"/>
            <a:chExt cx="1994215" cy="431800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8"/>
            <p:cNvSpPr/>
            <p:nvPr/>
          </p:nvSpPr>
          <p:spPr bwMode="auto">
            <a:xfrm>
              <a:off x="1257072" y="2511196"/>
              <a:ext cx="1338806" cy="699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3" name="Rounded Rectangle 59"/>
            <p:cNvSpPr/>
            <p:nvPr/>
          </p:nvSpPr>
          <p:spPr bwMode="auto">
            <a:xfrm>
              <a:off x="1239838" y="2511425"/>
              <a:ext cx="311150" cy="69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2545" name="组合 5"/>
            <p:cNvGrpSpPr/>
            <p:nvPr/>
          </p:nvGrpSpPr>
          <p:grpSpPr>
            <a:xfrm>
              <a:off x="601663" y="2159000"/>
              <a:ext cx="396875" cy="431800"/>
              <a:chOff x="601663" y="2159000"/>
              <a:chExt cx="396875" cy="431800"/>
            </a:xfrm>
            <a:grpFill/>
          </p:grpSpPr>
          <p:grpSp>
            <p:nvGrpSpPr>
              <p:cNvPr id="22546" name="Group 56"/>
              <p:cNvGrpSpPr/>
              <p:nvPr/>
            </p:nvGrpSpPr>
            <p:grpSpPr>
              <a:xfrm>
                <a:off x="601663" y="2159000"/>
                <a:ext cx="396496" cy="422936"/>
                <a:chOff x="956895" y="3589879"/>
                <a:chExt cx="863797" cy="792643"/>
              </a:xfrm>
              <a:grpFill/>
            </p:grpSpPr>
            <p:sp>
              <p:nvSpPr>
                <p:cNvPr id="58" name="Rectangle 60"/>
                <p:cNvSpPr/>
                <p:nvPr/>
              </p:nvSpPr>
              <p:spPr>
                <a:xfrm>
                  <a:off x="956895" y="3589879"/>
                  <a:ext cx="864623" cy="791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9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56" name="Rectangle 60"/>
              <p:cNvSpPr/>
              <p:nvPr/>
            </p:nvSpPr>
            <p:spPr bwMode="auto">
              <a:xfrm>
                <a:off x="601663" y="2168525"/>
                <a:ext cx="396875" cy="42227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7" name="Rounded Rectangle 61"/>
              <p:cNvSpPr/>
              <p:nvPr/>
            </p:nvSpPr>
            <p:spPr bwMode="auto">
              <a:xfrm>
                <a:off x="638613" y="2511060"/>
                <a:ext cx="330491" cy="38417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34831" name="组合 77"/>
          <p:cNvGrpSpPr/>
          <p:nvPr/>
        </p:nvGrpSpPr>
        <p:grpSpPr>
          <a:xfrm>
            <a:off x="5075238" y="1309688"/>
            <a:ext cx="3011487" cy="992187"/>
            <a:chOff x="601663" y="2340706"/>
            <a:chExt cx="2765442" cy="912082"/>
          </a:xfrm>
        </p:grpSpPr>
        <p:sp>
          <p:nvSpPr>
            <p:cNvPr id="79" name="Rounded Rectangle 58"/>
            <p:cNvSpPr/>
            <p:nvPr/>
          </p:nvSpPr>
          <p:spPr bwMode="auto">
            <a:xfrm>
              <a:off x="1331126" y="3164048"/>
              <a:ext cx="1704412" cy="793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80" name="Rounded Rectangle 59"/>
            <p:cNvSpPr/>
            <p:nvPr/>
          </p:nvSpPr>
          <p:spPr bwMode="auto">
            <a:xfrm>
              <a:off x="1239838" y="316408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34834" name="文本框 1">
              <a:hlinkClick r:id="rId2" action="ppaction://hlinksldjump"/>
            </p:cNvPr>
            <p:cNvSpPr txBox="1"/>
            <p:nvPr/>
          </p:nvSpPr>
          <p:spPr>
            <a:xfrm>
              <a:off x="999006" y="2340706"/>
              <a:ext cx="2368099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4835" name="组合 81"/>
            <p:cNvGrpSpPr/>
            <p:nvPr/>
          </p:nvGrpSpPr>
          <p:grpSpPr>
            <a:xfrm>
              <a:off x="601663" y="2819400"/>
              <a:ext cx="396875" cy="433388"/>
              <a:chOff x="601663" y="2819400"/>
              <a:chExt cx="396875" cy="433388"/>
            </a:xfrm>
          </p:grpSpPr>
          <p:grpSp>
            <p:nvGrpSpPr>
              <p:cNvPr id="34836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86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7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4" name="Rectangle 60"/>
              <p:cNvSpPr/>
              <p:nvPr/>
            </p:nvSpPr>
            <p:spPr bwMode="auto">
              <a:xfrm>
                <a:off x="601663" y="2828925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4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85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34841" name="组合 87"/>
          <p:cNvGrpSpPr/>
          <p:nvPr/>
        </p:nvGrpSpPr>
        <p:grpSpPr>
          <a:xfrm>
            <a:off x="758825" y="4017963"/>
            <a:ext cx="3392488" cy="466725"/>
            <a:chOff x="601663" y="3490913"/>
            <a:chExt cx="3114304" cy="428493"/>
          </a:xfrm>
        </p:grpSpPr>
        <p:sp>
          <p:nvSpPr>
            <p:cNvPr id="89" name="Rounded Rectangle 58"/>
            <p:cNvSpPr/>
            <p:nvPr/>
          </p:nvSpPr>
          <p:spPr bwMode="auto">
            <a:xfrm>
              <a:off x="1255713" y="3833813"/>
              <a:ext cx="1322387" cy="69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0" name="Rounded Rectangle 59"/>
            <p:cNvSpPr/>
            <p:nvPr/>
          </p:nvSpPr>
          <p:spPr bwMode="auto">
            <a:xfrm>
              <a:off x="1239838" y="38338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34844" name="文本框 1">
              <a:hlinkClick r:id="rId2" action="ppaction://hlinksldjump"/>
            </p:cNvPr>
            <p:cNvSpPr txBox="1"/>
            <p:nvPr/>
          </p:nvSpPr>
          <p:spPr>
            <a:xfrm>
              <a:off x="1239741" y="3593116"/>
              <a:ext cx="2476226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34845" name="Group 56"/>
            <p:cNvGrpSpPr/>
            <p:nvPr/>
          </p:nvGrpSpPr>
          <p:grpSpPr>
            <a:xfrm>
              <a:off x="605161" y="3497131"/>
              <a:ext cx="396875" cy="422274"/>
              <a:chOff x="964518" y="3619385"/>
              <a:chExt cx="864754" cy="791404"/>
            </a:xfrm>
          </p:grpSpPr>
          <p:sp>
            <p:nvSpPr>
              <p:cNvPr id="95" name="Rectangle 60"/>
              <p:cNvSpPr/>
              <p:nvPr/>
            </p:nvSpPr>
            <p:spPr>
              <a:xfrm>
                <a:off x="964518" y="3619385"/>
                <a:ext cx="864754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96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3" name="Rectangle 60"/>
            <p:cNvSpPr/>
            <p:nvPr/>
          </p:nvSpPr>
          <p:spPr bwMode="auto">
            <a:xfrm>
              <a:off x="601663" y="3490913"/>
              <a:ext cx="396875" cy="42227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3</a:t>
              </a:r>
              <a:endParaRPr lang="en-US" altLang="zh-CN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4" name="Rounded Rectangle 61"/>
            <p:cNvSpPr/>
            <p:nvPr/>
          </p:nvSpPr>
          <p:spPr bwMode="auto">
            <a:xfrm>
              <a:off x="638607" y="3833448"/>
              <a:ext cx="33044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34850" name="文本框 1">
            <a:hlinkClick r:id="rId2" action="ppaction://hlinksldjump"/>
          </p:cNvPr>
          <p:cNvSpPr txBox="1"/>
          <p:nvPr/>
        </p:nvSpPr>
        <p:spPr>
          <a:xfrm>
            <a:off x="5770563" y="1179513"/>
            <a:ext cx="3248025" cy="301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5000"/>
              </a:lnSpc>
            </a:pP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190627" y="1463797"/>
            <a:ext cx="360754" cy="48757"/>
            <a:chOff x="637832" y="3166541"/>
            <a:chExt cx="331272" cy="44772"/>
          </a:xfrm>
        </p:grpSpPr>
        <p:sp>
          <p:nvSpPr>
            <p:cNvPr id="116" name="Rounded Rectangle 61"/>
            <p:cNvSpPr/>
            <p:nvPr/>
          </p:nvSpPr>
          <p:spPr>
            <a:xfrm>
              <a:off x="637832" y="3166541"/>
              <a:ext cx="330491" cy="385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4" name="Rounded Rectangle 61"/>
            <p:cNvSpPr/>
            <p:nvPr/>
          </p:nvSpPr>
          <p:spPr bwMode="auto">
            <a:xfrm>
              <a:off x="638613" y="3172755"/>
              <a:ext cx="330491" cy="385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34852" name="文本框 1">
            <a:hlinkClick r:id="rId2" action="ppaction://hlinksldjump"/>
          </p:cNvPr>
          <p:cNvSpPr txBox="1"/>
          <p:nvPr/>
        </p:nvSpPr>
        <p:spPr>
          <a:xfrm>
            <a:off x="1338263" y="2884488"/>
            <a:ext cx="32734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提前还款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53" name="文本框 1">
            <a:hlinkClick r:id="rId2" action="ppaction://hlinksldjump"/>
          </p:cNvPr>
          <p:cNvSpPr txBox="1"/>
          <p:nvPr/>
        </p:nvSpPr>
        <p:spPr>
          <a:xfrm>
            <a:off x="1338263" y="1843088"/>
            <a:ext cx="206216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贷款还款方式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54" name="文本框 1">
            <a:hlinkClick r:id="rId2" action="ppaction://hlinksldjump"/>
          </p:cNvPr>
          <p:cNvSpPr txBox="1"/>
          <p:nvPr/>
        </p:nvSpPr>
        <p:spPr>
          <a:xfrm>
            <a:off x="1338263" y="3987800"/>
            <a:ext cx="25971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正常还款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855" name="组合 106"/>
          <p:cNvGrpSpPr/>
          <p:nvPr/>
        </p:nvGrpSpPr>
        <p:grpSpPr>
          <a:xfrm>
            <a:off x="5080000" y="2903538"/>
            <a:ext cx="2608263" cy="458787"/>
            <a:chOff x="601663" y="2819012"/>
            <a:chExt cx="2409151" cy="424880"/>
          </a:xfrm>
        </p:grpSpPr>
        <p:sp>
          <p:nvSpPr>
            <p:cNvPr id="117" name="Rounded Rectangle 58"/>
            <p:cNvSpPr/>
            <p:nvPr/>
          </p:nvSpPr>
          <p:spPr bwMode="auto">
            <a:xfrm>
              <a:off x="1256891" y="3172564"/>
              <a:ext cx="1753923" cy="70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8" name="Rounded Rectangle 59"/>
            <p:cNvSpPr/>
            <p:nvPr/>
          </p:nvSpPr>
          <p:spPr bwMode="auto">
            <a:xfrm>
              <a:off x="1239838" y="31734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34858" name="组合 119"/>
            <p:cNvGrpSpPr/>
            <p:nvPr/>
          </p:nvGrpSpPr>
          <p:grpSpPr>
            <a:xfrm>
              <a:off x="601663" y="2819012"/>
              <a:ext cx="396875" cy="424880"/>
              <a:chOff x="601663" y="2819012"/>
              <a:chExt cx="396875" cy="424880"/>
            </a:xfrm>
          </p:grpSpPr>
          <p:grpSp>
            <p:nvGrpSpPr>
              <p:cNvPr id="34859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124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5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22" name="Rectangle 60"/>
              <p:cNvSpPr/>
              <p:nvPr/>
            </p:nvSpPr>
            <p:spPr bwMode="auto">
              <a:xfrm>
                <a:off x="601663" y="2819012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5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4864" name="文本框 1">
            <a:hlinkClick r:id="rId2" action="ppaction://hlinksldjump"/>
          </p:cNvPr>
          <p:cNvSpPr txBox="1"/>
          <p:nvPr/>
        </p:nvSpPr>
        <p:spPr>
          <a:xfrm>
            <a:off x="5700713" y="1839913"/>
            <a:ext cx="2111375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继续贴息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536575" y="1473200"/>
            <a:ext cx="8435975" cy="4838700"/>
          </a:xfrm>
          <a:noFill/>
          <a:ln>
            <a:noFill/>
          </a:ln>
        </p:spPr>
        <p:txBody>
          <a:bodyPr anchor="t" anchorCtr="0"/>
          <a:p>
            <a:pPr algn="l" latinLnBrk="0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学生毕业后按月偿还贷款，需与银行签订《国家助学贷款还款协议》。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学生可通过中国银行手机银行或网上银行于</a:t>
            </a:r>
            <a:r>
              <a:rPr lang="zh-CN" altLang="en-US" sz="20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5月18日前完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成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签署。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办理流程： 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学生提交申请→银行审核通过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还款期限：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A：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学年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-2019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学年办理的贷款，还款期为毕业后13年，即分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156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期（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12*13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）归还。延迟还本时间为3年（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期），即头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年只需归还贷款利息，不需归还贷款本金。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B：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学年及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以后办理的贷款，还款期为毕业后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年，即分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180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期（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12*15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）归还。延迟还本时间为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期），即头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年只需归还贷款利息，不需归还贷款本金。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latin typeface="仿宋_GB2312" charset="-122"/>
              <a:ea typeface="仿宋_GB2312" charset="-122"/>
            </a:endParaRPr>
          </a:p>
        </p:txBody>
      </p:sp>
      <p:sp>
        <p:nvSpPr>
          <p:cNvPr id="36866" name="矩形 2"/>
          <p:cNvSpPr/>
          <p:nvPr/>
        </p:nvSpPr>
        <p:spPr>
          <a:xfrm>
            <a:off x="536575" y="88900"/>
            <a:ext cx="843597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</a:pP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536575" y="1473200"/>
            <a:ext cx="8435975" cy="4838700"/>
          </a:xfrm>
          <a:noFill/>
          <a:ln>
            <a:noFill/>
          </a:ln>
        </p:spPr>
        <p:txBody>
          <a:bodyPr anchor="t" anchorCtr="0"/>
          <a:p>
            <a:pPr algn="l" latinLnBrk="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还款日：每月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号。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首个还款日为20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年8月1日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（学生毕业时间为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日，从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月起贷款所产生的利息由学生自己负担，即8月1日归还的是7月份的利息，往后还款以此类推）。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b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还款协议签署完毕后，仍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可通过手机银行或网上银行办理提前</a:t>
            </a:r>
            <a:r>
              <a:rPr lang="zh-CN" altLang="en-US" sz="2000" b="1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部分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或</a:t>
            </a:r>
            <a:r>
              <a:rPr lang="zh-CN" altLang="en-US" sz="2000" b="1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全部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还款，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6月30日前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利息继续由财政贴息，学生只需归还贷款本金。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endParaRPr lang="zh-CN" altLang="en-US" sz="2000" b="1" dirty="0">
              <a:latin typeface="仿宋_GB2312" charset="-122"/>
              <a:ea typeface="仿宋_GB2312" charset="-122"/>
            </a:endParaRPr>
          </a:p>
        </p:txBody>
      </p:sp>
      <p:sp>
        <p:nvSpPr>
          <p:cNvPr id="37890" name="矩形 2"/>
          <p:cNvSpPr/>
          <p:nvPr/>
        </p:nvSpPr>
        <p:spPr>
          <a:xfrm>
            <a:off x="536575" y="88900"/>
            <a:ext cx="843597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</a:pP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536575" y="1665288"/>
            <a:ext cx="8435975" cy="4303712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还款方式：等额本金还款法（递减法）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LPR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浮动利率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4.35%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为例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在延迟还本期内，每月还款金额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每月贷款利息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例：10000（贷款金额）*4.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%（利率）/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36.25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（利息）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在延迟还本期结束后，每月还款金额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每月归还贷款本金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每月贷款利息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例：10000/120期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（本金）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+10000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*4.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35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%/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（利息）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119.58</a:t>
            </a:r>
            <a:br>
              <a:rPr lang="en-US" altLang="zh-CN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536575" y="1665288"/>
            <a:ext cx="8435975" cy="4303712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关于贷款利率：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、应教育部、财政部、人行、银保监会要求，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年末国家助学贷款贷款利率由人民银行基准贷款利率转换为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LPR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利率。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LPR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利率分为固定利率和浮动利率。转换期间内没有自主选择固定利率的，都统一转换为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浮动利率。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LPR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固定利率，指贷款由转换日开始到结清，始终执行转换时的利率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4.5%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LPR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浮动利率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实行一年一调整，调整日为贷款发放日期。目前执行的利率为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4.35%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4.3%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536575" y="1781175"/>
            <a:ext cx="8435975" cy="4418013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r>
              <a:rPr lang="zh-CN" altLang="en-US" sz="2000" b="1" dirty="0">
                <a:latin typeface="仿宋_GB2312" charset="-122"/>
                <a:ea typeface="仿宋_GB2312" charset="-122"/>
              </a:rPr>
              <a:t>       </a:t>
            </a: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8193" name="矩形 2"/>
          <p:cNvSpPr/>
          <p:nvPr/>
        </p:nvSpPr>
        <p:spPr>
          <a:xfrm>
            <a:off x="536575" y="111125"/>
            <a:ext cx="836612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800" strike="noStrike" noProof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8935" y="3604260"/>
            <a:ext cx="411499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0965" name="图片 -2147482623"/>
          <p:cNvPicPr>
            <a:picLocks noChangeAspect="1"/>
          </p:cNvPicPr>
          <p:nvPr/>
        </p:nvPicPr>
        <p:blipFill>
          <a:blip r:embed="rId1"/>
          <a:srcRect l="35539" t="5884" r="35817" b="13388"/>
          <a:stretch>
            <a:fillRect/>
          </a:stretch>
        </p:blipFill>
        <p:spPr>
          <a:xfrm>
            <a:off x="6343650" y="1698625"/>
            <a:ext cx="2533650" cy="4500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59475" y="3604260"/>
            <a:ext cx="38481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0967" name="图片 5" descr="三页（新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698625"/>
            <a:ext cx="2616200" cy="449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图片 4" descr="四页（新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1698625"/>
            <a:ext cx="2570163" cy="449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536575" y="1781175"/>
            <a:ext cx="8435975" cy="4418013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r>
              <a:rPr lang="zh-CN" altLang="en-US" sz="2000" b="1" dirty="0">
                <a:latin typeface="仿宋_GB2312" charset="-122"/>
                <a:ea typeface="仿宋_GB2312" charset="-122"/>
              </a:rPr>
              <a:t>       </a:t>
            </a: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8193" name="矩形 2"/>
          <p:cNvSpPr/>
          <p:nvPr/>
        </p:nvSpPr>
        <p:spPr>
          <a:xfrm>
            <a:off x="536575" y="111125"/>
            <a:ext cx="836612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800" strike="noStrike" noProof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8936" y="3604260"/>
            <a:ext cx="411501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4400" y="3604260"/>
            <a:ext cx="38481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1990" name="图片 -2147482621"/>
          <p:cNvPicPr>
            <a:picLocks noChangeAspect="1"/>
          </p:cNvPicPr>
          <p:nvPr/>
        </p:nvPicPr>
        <p:blipFill>
          <a:blip r:embed="rId1"/>
          <a:srcRect l="35539" t="5884" r="35817" b="13850"/>
          <a:stretch>
            <a:fillRect/>
          </a:stretch>
        </p:blipFill>
        <p:spPr>
          <a:xfrm>
            <a:off x="561975" y="1668463"/>
            <a:ext cx="2538413" cy="453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图片 -2147482620"/>
          <p:cNvPicPr>
            <a:picLocks noChangeAspect="1"/>
          </p:cNvPicPr>
          <p:nvPr/>
        </p:nvPicPr>
        <p:blipFill>
          <a:blip r:embed="rId2"/>
          <a:srcRect l="35684" t="5884" r="35817" b="13618"/>
          <a:stretch>
            <a:fillRect/>
          </a:stretch>
        </p:blipFill>
        <p:spPr>
          <a:xfrm>
            <a:off x="3479800" y="1668463"/>
            <a:ext cx="2514600" cy="453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-2147482619"/>
          <p:cNvPicPr>
            <a:picLocks noChangeAspect="1"/>
          </p:cNvPicPr>
          <p:nvPr/>
        </p:nvPicPr>
        <p:blipFill>
          <a:blip r:embed="rId3"/>
          <a:srcRect l="35829" t="5884" r="35962" b="13850"/>
          <a:stretch>
            <a:fillRect/>
          </a:stretch>
        </p:blipFill>
        <p:spPr>
          <a:xfrm>
            <a:off x="6378575" y="1668463"/>
            <a:ext cx="2524125" cy="453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536575" y="1781175"/>
            <a:ext cx="8435975" cy="4418013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r>
              <a:rPr lang="zh-CN" altLang="en-US" sz="2000" b="1" dirty="0">
                <a:latin typeface="仿宋_GB2312" charset="-122"/>
                <a:ea typeface="仿宋_GB2312" charset="-122"/>
              </a:rPr>
              <a:t>       </a:t>
            </a: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8193" name="矩形 2"/>
          <p:cNvSpPr/>
          <p:nvPr/>
        </p:nvSpPr>
        <p:spPr>
          <a:xfrm>
            <a:off x="536575" y="111125"/>
            <a:ext cx="836612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800" strike="noStrike" noProof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正常还款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8660" y="3604260"/>
            <a:ext cx="34353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1869" y="3604260"/>
            <a:ext cx="384789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3014" name="图片 -2147482617"/>
          <p:cNvPicPr>
            <a:picLocks noChangeAspect="1"/>
          </p:cNvPicPr>
          <p:nvPr/>
        </p:nvPicPr>
        <p:blipFill>
          <a:blip r:embed="rId1"/>
          <a:srcRect l="35684" t="5884" r="35817" b="13618"/>
          <a:stretch>
            <a:fillRect/>
          </a:stretch>
        </p:blipFill>
        <p:spPr>
          <a:xfrm>
            <a:off x="3592513" y="1657350"/>
            <a:ext cx="2479675" cy="454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-2147482616"/>
          <p:cNvPicPr>
            <a:picLocks noChangeAspect="1"/>
          </p:cNvPicPr>
          <p:nvPr/>
        </p:nvPicPr>
        <p:blipFill>
          <a:blip r:embed="rId2"/>
          <a:srcRect l="35829" t="5884" r="35817" b="13850"/>
          <a:stretch>
            <a:fillRect/>
          </a:stretch>
        </p:blipFill>
        <p:spPr>
          <a:xfrm>
            <a:off x="6453188" y="1657350"/>
            <a:ext cx="2449512" cy="454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图片 2"/>
          <p:cNvPicPr>
            <a:picLocks noChangeAspect="1"/>
          </p:cNvPicPr>
          <p:nvPr/>
        </p:nvPicPr>
        <p:blipFill>
          <a:blip r:embed="rId3"/>
          <a:srcRect l="35817" t="12132" r="35889" b="8931"/>
          <a:stretch>
            <a:fillRect/>
          </a:stretch>
        </p:blipFill>
        <p:spPr>
          <a:xfrm>
            <a:off x="660400" y="1657350"/>
            <a:ext cx="2571750" cy="454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" descr="20100624-3inn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-1047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标题 1"/>
          <p:cNvSpPr txBox="1"/>
          <p:nvPr/>
        </p:nvSpPr>
        <p:spPr bwMode="auto">
          <a:xfrm>
            <a:off x="-30830" y="535916"/>
            <a:ext cx="1500198" cy="642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trike="noStrike" noProof="1" dirty="0">
                <a:solidFill>
                  <a:srgbClr val="1F497D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  <a:endParaRPr lang="zh-CN" altLang="en-US" sz="3200" b="1" strike="noStrike" noProof="1" dirty="0">
              <a:solidFill>
                <a:srgbClr val="1F497D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" name="同侧圆角矩形 168"/>
          <p:cNvSpPr/>
          <p:nvPr/>
        </p:nvSpPr>
        <p:spPr>
          <a:xfrm rot="5400000">
            <a:off x="-71437" y="714375"/>
            <a:ext cx="428625" cy="285750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2532" name="文本框 1">
            <a:hlinkClick r:id="rId2" action="ppaction://hlinksldjump"/>
          </p:cNvPr>
          <p:cNvSpPr txBox="1"/>
          <p:nvPr/>
        </p:nvSpPr>
        <p:spPr>
          <a:xfrm>
            <a:off x="5700713" y="2905125"/>
            <a:ext cx="34686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其他查询变更流程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ounded Rectangle 61"/>
          <p:cNvSpPr/>
          <p:nvPr/>
        </p:nvSpPr>
        <p:spPr bwMode="auto">
          <a:xfrm>
            <a:off x="795803" y="1515900"/>
            <a:ext cx="359801" cy="41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3" name="Rounded Rectangle 58"/>
          <p:cNvSpPr/>
          <p:nvPr/>
        </p:nvSpPr>
        <p:spPr bwMode="auto">
          <a:xfrm>
            <a:off x="1470025" y="2249488"/>
            <a:ext cx="1457325" cy="76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4" name="Rounded Rectangle 59"/>
          <p:cNvSpPr/>
          <p:nvPr/>
        </p:nvSpPr>
        <p:spPr bwMode="auto">
          <a:xfrm>
            <a:off x="1450975" y="2247900"/>
            <a:ext cx="339725" cy="76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 dirty="0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22536" name="组合 3"/>
          <p:cNvGrpSpPr/>
          <p:nvPr/>
        </p:nvGrpSpPr>
        <p:grpSpPr>
          <a:xfrm>
            <a:off x="755650" y="1863725"/>
            <a:ext cx="431800" cy="469900"/>
            <a:chOff x="601663" y="1497013"/>
            <a:chExt cx="396875" cy="431800"/>
          </a:xfrm>
        </p:grpSpPr>
        <p:grpSp>
          <p:nvGrpSpPr>
            <p:cNvPr id="22537" name="Group 56"/>
            <p:cNvGrpSpPr/>
            <p:nvPr/>
          </p:nvGrpSpPr>
          <p:grpSpPr>
            <a:xfrm>
              <a:off x="601663" y="1497013"/>
              <a:ext cx="396519" cy="422936"/>
              <a:chOff x="956895" y="3589879"/>
              <a:chExt cx="863797" cy="792643"/>
            </a:xfrm>
          </p:grpSpPr>
          <p:sp>
            <p:nvSpPr>
              <p:cNvPr id="49" name="Rectangle 60"/>
              <p:cNvSpPr/>
              <p:nvPr/>
            </p:nvSpPr>
            <p:spPr>
              <a:xfrm>
                <a:off x="956895" y="3589879"/>
                <a:ext cx="864573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" name="Rectangle 60"/>
            <p:cNvSpPr/>
            <p:nvPr/>
          </p:nvSpPr>
          <p:spPr bwMode="auto">
            <a:xfrm>
              <a:off x="601663" y="1506538"/>
              <a:ext cx="396875" cy="4222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1</a:t>
              </a:r>
              <a:endParaRPr lang="zh-CN" altLang="en-US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8" name="Rounded Rectangle 61"/>
            <p:cNvSpPr/>
            <p:nvPr/>
          </p:nvSpPr>
          <p:spPr bwMode="auto">
            <a:xfrm>
              <a:off x="638615" y="1849073"/>
              <a:ext cx="33051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22542" name="组合 9"/>
          <p:cNvGrpSpPr/>
          <p:nvPr/>
        </p:nvGrpSpPr>
        <p:grpSpPr>
          <a:xfrm>
            <a:off x="755650" y="2905125"/>
            <a:ext cx="2171700" cy="469900"/>
            <a:chOff x="601663" y="2159000"/>
            <a:chExt cx="1994215" cy="431800"/>
          </a:xfrm>
        </p:grpSpPr>
        <p:sp>
          <p:nvSpPr>
            <p:cNvPr id="52" name="Rounded Rectangle 58"/>
            <p:cNvSpPr/>
            <p:nvPr/>
          </p:nvSpPr>
          <p:spPr bwMode="auto">
            <a:xfrm>
              <a:off x="1257072" y="2511196"/>
              <a:ext cx="1338806" cy="699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3" name="Rounded Rectangle 59"/>
            <p:cNvSpPr/>
            <p:nvPr/>
          </p:nvSpPr>
          <p:spPr bwMode="auto">
            <a:xfrm>
              <a:off x="1239838" y="2511425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2545" name="组合 5"/>
            <p:cNvGrpSpPr/>
            <p:nvPr/>
          </p:nvGrpSpPr>
          <p:grpSpPr>
            <a:xfrm>
              <a:off x="601663" y="2159000"/>
              <a:ext cx="396875" cy="431800"/>
              <a:chOff x="601663" y="2159000"/>
              <a:chExt cx="396875" cy="431800"/>
            </a:xfrm>
          </p:grpSpPr>
          <p:grpSp>
            <p:nvGrpSpPr>
              <p:cNvPr id="22546" name="Group 56"/>
              <p:cNvGrpSpPr/>
              <p:nvPr/>
            </p:nvGrpSpPr>
            <p:grpSpPr>
              <a:xfrm>
                <a:off x="601663" y="2159000"/>
                <a:ext cx="396496" cy="422936"/>
                <a:chOff x="956895" y="3589879"/>
                <a:chExt cx="863797" cy="792643"/>
              </a:xfrm>
            </p:grpSpPr>
            <p:sp>
              <p:nvSpPr>
                <p:cNvPr id="58" name="Rectangle 60"/>
                <p:cNvSpPr/>
                <p:nvPr/>
              </p:nvSpPr>
              <p:spPr>
                <a:xfrm>
                  <a:off x="956895" y="3589879"/>
                  <a:ext cx="864623" cy="7914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9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56" name="Rectangle 60"/>
              <p:cNvSpPr/>
              <p:nvPr/>
            </p:nvSpPr>
            <p:spPr bwMode="auto">
              <a:xfrm>
                <a:off x="601663" y="2168525"/>
                <a:ext cx="396875" cy="422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7" name="Rounded Rectangle 61"/>
              <p:cNvSpPr/>
              <p:nvPr/>
            </p:nvSpPr>
            <p:spPr bwMode="auto">
              <a:xfrm>
                <a:off x="638613" y="2511060"/>
                <a:ext cx="330491" cy="384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2551" name="组合 77"/>
          <p:cNvGrpSpPr/>
          <p:nvPr/>
        </p:nvGrpSpPr>
        <p:grpSpPr>
          <a:xfrm>
            <a:off x="5075238" y="1309688"/>
            <a:ext cx="3011487" cy="992187"/>
            <a:chOff x="601663" y="2340706"/>
            <a:chExt cx="2765442" cy="912082"/>
          </a:xfrm>
        </p:grpSpPr>
        <p:sp>
          <p:nvSpPr>
            <p:cNvPr id="79" name="Rounded Rectangle 58"/>
            <p:cNvSpPr/>
            <p:nvPr/>
          </p:nvSpPr>
          <p:spPr bwMode="auto">
            <a:xfrm>
              <a:off x="1331126" y="3164048"/>
              <a:ext cx="1704412" cy="793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80" name="Rounded Rectangle 59"/>
            <p:cNvSpPr/>
            <p:nvPr/>
          </p:nvSpPr>
          <p:spPr bwMode="auto">
            <a:xfrm>
              <a:off x="1239838" y="316408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22554" name="文本框 1">
              <a:hlinkClick r:id="rId2" action="ppaction://hlinksldjump"/>
            </p:cNvPr>
            <p:cNvSpPr txBox="1"/>
            <p:nvPr/>
          </p:nvSpPr>
          <p:spPr>
            <a:xfrm>
              <a:off x="999006" y="2340706"/>
              <a:ext cx="2368099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2555" name="组合 81"/>
            <p:cNvGrpSpPr/>
            <p:nvPr/>
          </p:nvGrpSpPr>
          <p:grpSpPr>
            <a:xfrm>
              <a:off x="601663" y="2819400"/>
              <a:ext cx="396875" cy="433388"/>
              <a:chOff x="601663" y="2819400"/>
              <a:chExt cx="396875" cy="433388"/>
            </a:xfrm>
          </p:grpSpPr>
          <p:grpSp>
            <p:nvGrpSpPr>
              <p:cNvPr id="22556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86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7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4" name="Rectangle 60"/>
              <p:cNvSpPr/>
              <p:nvPr/>
            </p:nvSpPr>
            <p:spPr bwMode="auto">
              <a:xfrm>
                <a:off x="601663" y="2828925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4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85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2561" name="组合 87"/>
          <p:cNvGrpSpPr/>
          <p:nvPr/>
        </p:nvGrpSpPr>
        <p:grpSpPr>
          <a:xfrm>
            <a:off x="758825" y="4017963"/>
            <a:ext cx="3392488" cy="466725"/>
            <a:chOff x="601663" y="3490913"/>
            <a:chExt cx="3114304" cy="428493"/>
          </a:xfrm>
        </p:grpSpPr>
        <p:sp>
          <p:nvSpPr>
            <p:cNvPr id="89" name="Rounded Rectangle 58"/>
            <p:cNvSpPr/>
            <p:nvPr/>
          </p:nvSpPr>
          <p:spPr bwMode="auto">
            <a:xfrm>
              <a:off x="1255713" y="3833813"/>
              <a:ext cx="1322387" cy="69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0" name="Rounded Rectangle 59"/>
            <p:cNvSpPr/>
            <p:nvPr/>
          </p:nvSpPr>
          <p:spPr bwMode="auto">
            <a:xfrm>
              <a:off x="1239838" y="38338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22564" name="文本框 1">
              <a:hlinkClick r:id="rId2" action="ppaction://hlinksldjump"/>
            </p:cNvPr>
            <p:cNvSpPr txBox="1"/>
            <p:nvPr/>
          </p:nvSpPr>
          <p:spPr>
            <a:xfrm>
              <a:off x="1239741" y="3593116"/>
              <a:ext cx="2476226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2565" name="Group 56"/>
            <p:cNvGrpSpPr/>
            <p:nvPr/>
          </p:nvGrpSpPr>
          <p:grpSpPr>
            <a:xfrm>
              <a:off x="605161" y="3497131"/>
              <a:ext cx="396875" cy="422274"/>
              <a:chOff x="964518" y="3619385"/>
              <a:chExt cx="864754" cy="791404"/>
            </a:xfrm>
          </p:grpSpPr>
          <p:sp>
            <p:nvSpPr>
              <p:cNvPr id="95" name="Rectangle 60"/>
              <p:cNvSpPr/>
              <p:nvPr/>
            </p:nvSpPr>
            <p:spPr>
              <a:xfrm>
                <a:off x="964518" y="3619385"/>
                <a:ext cx="864754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96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3" name="Rectangle 60"/>
            <p:cNvSpPr/>
            <p:nvPr/>
          </p:nvSpPr>
          <p:spPr bwMode="auto">
            <a:xfrm>
              <a:off x="601663" y="3490913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3</a:t>
              </a:r>
              <a:endParaRPr lang="en-US" altLang="zh-CN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4" name="Rounded Rectangle 61"/>
            <p:cNvSpPr/>
            <p:nvPr/>
          </p:nvSpPr>
          <p:spPr bwMode="auto">
            <a:xfrm>
              <a:off x="638607" y="3833448"/>
              <a:ext cx="33044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22570" name="文本框 1">
            <a:hlinkClick r:id="rId2" action="ppaction://hlinksldjump"/>
          </p:cNvPr>
          <p:cNvSpPr txBox="1"/>
          <p:nvPr/>
        </p:nvSpPr>
        <p:spPr>
          <a:xfrm>
            <a:off x="5770563" y="1179513"/>
            <a:ext cx="3248025" cy="301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5000"/>
              </a:lnSpc>
            </a:pP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190627" y="1463797"/>
            <a:ext cx="360753" cy="48757"/>
            <a:chOff x="637832" y="3166541"/>
            <a:chExt cx="331272" cy="44772"/>
          </a:xfrm>
        </p:grpSpPr>
        <p:sp>
          <p:nvSpPr>
            <p:cNvPr id="116" name="Rounded Rectangle 61"/>
            <p:cNvSpPr/>
            <p:nvPr/>
          </p:nvSpPr>
          <p:spPr>
            <a:xfrm>
              <a:off x="637832" y="3166541"/>
              <a:ext cx="330491" cy="385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4" name="Rounded Rectangle 61"/>
            <p:cNvSpPr/>
            <p:nvPr/>
          </p:nvSpPr>
          <p:spPr bwMode="auto">
            <a:xfrm>
              <a:off x="638613" y="3172755"/>
              <a:ext cx="330491" cy="385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22572" name="文本框 1">
            <a:hlinkClick r:id="rId2" action="ppaction://hlinksldjump"/>
          </p:cNvPr>
          <p:cNvSpPr txBox="1"/>
          <p:nvPr/>
        </p:nvSpPr>
        <p:spPr>
          <a:xfrm>
            <a:off x="1338263" y="2884488"/>
            <a:ext cx="32734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提前还款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73" name="文本框 1">
            <a:hlinkClick r:id="rId2" action="ppaction://hlinksldjump"/>
          </p:cNvPr>
          <p:cNvSpPr txBox="1"/>
          <p:nvPr/>
        </p:nvSpPr>
        <p:spPr>
          <a:xfrm>
            <a:off x="1338263" y="1843088"/>
            <a:ext cx="206216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贷款还款方式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74" name="文本框 1">
            <a:hlinkClick r:id="rId2" action="ppaction://hlinksldjump"/>
          </p:cNvPr>
          <p:cNvSpPr txBox="1"/>
          <p:nvPr/>
        </p:nvSpPr>
        <p:spPr>
          <a:xfrm>
            <a:off x="1338263" y="3987800"/>
            <a:ext cx="25971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正常还款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2575" name="组合 106"/>
          <p:cNvGrpSpPr/>
          <p:nvPr/>
        </p:nvGrpSpPr>
        <p:grpSpPr>
          <a:xfrm>
            <a:off x="5080000" y="2903538"/>
            <a:ext cx="2608263" cy="458787"/>
            <a:chOff x="601663" y="2819012"/>
            <a:chExt cx="2409151" cy="424880"/>
          </a:xfrm>
        </p:grpSpPr>
        <p:sp>
          <p:nvSpPr>
            <p:cNvPr id="117" name="Rounded Rectangle 58"/>
            <p:cNvSpPr/>
            <p:nvPr/>
          </p:nvSpPr>
          <p:spPr bwMode="auto">
            <a:xfrm>
              <a:off x="1256891" y="3172564"/>
              <a:ext cx="1753923" cy="70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8" name="Rounded Rectangle 59"/>
            <p:cNvSpPr/>
            <p:nvPr/>
          </p:nvSpPr>
          <p:spPr bwMode="auto">
            <a:xfrm>
              <a:off x="1239838" y="31734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2578" name="组合 119"/>
            <p:cNvGrpSpPr/>
            <p:nvPr/>
          </p:nvGrpSpPr>
          <p:grpSpPr>
            <a:xfrm>
              <a:off x="601663" y="2819012"/>
              <a:ext cx="396875" cy="424880"/>
              <a:chOff x="601663" y="2819012"/>
              <a:chExt cx="396875" cy="424880"/>
            </a:xfrm>
          </p:grpSpPr>
          <p:grpSp>
            <p:nvGrpSpPr>
              <p:cNvPr id="22579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124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5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22" name="Rectangle 60"/>
              <p:cNvSpPr/>
              <p:nvPr/>
            </p:nvSpPr>
            <p:spPr bwMode="auto">
              <a:xfrm>
                <a:off x="601663" y="2819012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5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2584" name="文本框 1">
            <a:hlinkClick r:id="rId2" action="ppaction://hlinksldjump"/>
          </p:cNvPr>
          <p:cNvSpPr txBox="1"/>
          <p:nvPr/>
        </p:nvSpPr>
        <p:spPr>
          <a:xfrm>
            <a:off x="5700713" y="1839913"/>
            <a:ext cx="2111375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继续贴息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1" descr="20100624-3inn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-1047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标题 1"/>
          <p:cNvSpPr txBox="1"/>
          <p:nvPr/>
        </p:nvSpPr>
        <p:spPr bwMode="auto">
          <a:xfrm>
            <a:off x="-30830" y="535916"/>
            <a:ext cx="1500198" cy="642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trike="noStrike" noProof="1" dirty="0">
                <a:solidFill>
                  <a:srgbClr val="1F497D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  <a:endParaRPr lang="zh-CN" altLang="en-US" sz="3200" b="1" strike="noStrike" noProof="1" dirty="0">
              <a:solidFill>
                <a:srgbClr val="1F497D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" name="同侧圆角矩形 168"/>
          <p:cNvSpPr/>
          <p:nvPr/>
        </p:nvSpPr>
        <p:spPr>
          <a:xfrm rot="5400000">
            <a:off x="-71437" y="714375"/>
            <a:ext cx="428625" cy="285750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4036" name="文本框 1">
            <a:hlinkClick r:id="rId2" action="ppaction://hlinksldjump"/>
          </p:cNvPr>
          <p:cNvSpPr txBox="1"/>
          <p:nvPr/>
        </p:nvSpPr>
        <p:spPr>
          <a:xfrm>
            <a:off x="5700713" y="2905125"/>
            <a:ext cx="34686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其他查询变更流程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ounded Rectangle 61"/>
          <p:cNvSpPr/>
          <p:nvPr/>
        </p:nvSpPr>
        <p:spPr bwMode="auto">
          <a:xfrm>
            <a:off x="795803" y="1515900"/>
            <a:ext cx="359801" cy="41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3" name="Rounded Rectangle 58"/>
          <p:cNvSpPr/>
          <p:nvPr/>
        </p:nvSpPr>
        <p:spPr bwMode="auto">
          <a:xfrm>
            <a:off x="1470025" y="2249488"/>
            <a:ext cx="1457325" cy="76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4" name="Rounded Rectangle 59"/>
          <p:cNvSpPr/>
          <p:nvPr/>
        </p:nvSpPr>
        <p:spPr bwMode="auto">
          <a:xfrm>
            <a:off x="1450975" y="2247900"/>
            <a:ext cx="339725" cy="76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 dirty="0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44040" name="组合 3"/>
          <p:cNvGrpSpPr/>
          <p:nvPr/>
        </p:nvGrpSpPr>
        <p:grpSpPr>
          <a:xfrm>
            <a:off x="755650" y="1863725"/>
            <a:ext cx="431800" cy="469900"/>
            <a:chOff x="601663" y="1497013"/>
            <a:chExt cx="396875" cy="431800"/>
          </a:xfrm>
        </p:grpSpPr>
        <p:grpSp>
          <p:nvGrpSpPr>
            <p:cNvPr id="44041" name="Group 56"/>
            <p:cNvGrpSpPr/>
            <p:nvPr/>
          </p:nvGrpSpPr>
          <p:grpSpPr>
            <a:xfrm>
              <a:off x="601663" y="1497013"/>
              <a:ext cx="396519" cy="422936"/>
              <a:chOff x="956895" y="3589879"/>
              <a:chExt cx="863797" cy="792643"/>
            </a:xfrm>
          </p:grpSpPr>
          <p:sp>
            <p:nvSpPr>
              <p:cNvPr id="49" name="Rectangle 60"/>
              <p:cNvSpPr/>
              <p:nvPr/>
            </p:nvSpPr>
            <p:spPr>
              <a:xfrm>
                <a:off x="956895" y="3589879"/>
                <a:ext cx="864573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" name="Rectangle 60"/>
            <p:cNvSpPr/>
            <p:nvPr/>
          </p:nvSpPr>
          <p:spPr bwMode="auto">
            <a:xfrm>
              <a:off x="601663" y="1506538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1</a:t>
              </a:r>
              <a:endParaRPr lang="zh-CN" altLang="en-US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8" name="Rounded Rectangle 61"/>
            <p:cNvSpPr/>
            <p:nvPr/>
          </p:nvSpPr>
          <p:spPr bwMode="auto">
            <a:xfrm>
              <a:off x="638615" y="1849073"/>
              <a:ext cx="33051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22542" name="组合 9"/>
          <p:cNvGrpSpPr/>
          <p:nvPr/>
        </p:nvGrpSpPr>
        <p:grpSpPr>
          <a:xfrm>
            <a:off x="755650" y="2905125"/>
            <a:ext cx="2171700" cy="469900"/>
            <a:chOff x="601663" y="2159000"/>
            <a:chExt cx="1994215" cy="431800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8"/>
            <p:cNvSpPr/>
            <p:nvPr/>
          </p:nvSpPr>
          <p:spPr bwMode="auto">
            <a:xfrm>
              <a:off x="1257072" y="2511196"/>
              <a:ext cx="1338806" cy="699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3" name="Rounded Rectangle 59"/>
            <p:cNvSpPr/>
            <p:nvPr/>
          </p:nvSpPr>
          <p:spPr bwMode="auto">
            <a:xfrm>
              <a:off x="1239838" y="2511425"/>
              <a:ext cx="311150" cy="69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2545" name="组合 5"/>
            <p:cNvGrpSpPr/>
            <p:nvPr/>
          </p:nvGrpSpPr>
          <p:grpSpPr>
            <a:xfrm>
              <a:off x="601663" y="2159000"/>
              <a:ext cx="396875" cy="431800"/>
              <a:chOff x="601663" y="2159000"/>
              <a:chExt cx="396875" cy="431800"/>
            </a:xfrm>
            <a:grpFill/>
          </p:grpSpPr>
          <p:grpSp>
            <p:nvGrpSpPr>
              <p:cNvPr id="22546" name="Group 56"/>
              <p:cNvGrpSpPr/>
              <p:nvPr/>
            </p:nvGrpSpPr>
            <p:grpSpPr>
              <a:xfrm>
                <a:off x="601663" y="2159000"/>
                <a:ext cx="396496" cy="422936"/>
                <a:chOff x="956895" y="3589879"/>
                <a:chExt cx="863797" cy="792643"/>
              </a:xfrm>
              <a:grpFill/>
            </p:grpSpPr>
            <p:sp>
              <p:nvSpPr>
                <p:cNvPr id="58" name="Rectangle 60"/>
                <p:cNvSpPr/>
                <p:nvPr/>
              </p:nvSpPr>
              <p:spPr>
                <a:xfrm>
                  <a:off x="956895" y="3589879"/>
                  <a:ext cx="864623" cy="791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9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56" name="Rectangle 60"/>
              <p:cNvSpPr/>
              <p:nvPr/>
            </p:nvSpPr>
            <p:spPr bwMode="auto">
              <a:xfrm>
                <a:off x="601663" y="2168525"/>
                <a:ext cx="396875" cy="42227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7" name="Rounded Rectangle 61"/>
              <p:cNvSpPr/>
              <p:nvPr/>
            </p:nvSpPr>
            <p:spPr bwMode="auto">
              <a:xfrm>
                <a:off x="638613" y="2511060"/>
                <a:ext cx="330491" cy="38417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4047" name="组合 77"/>
          <p:cNvGrpSpPr/>
          <p:nvPr/>
        </p:nvGrpSpPr>
        <p:grpSpPr>
          <a:xfrm>
            <a:off x="5075238" y="1309688"/>
            <a:ext cx="3011487" cy="992187"/>
            <a:chOff x="601663" y="2340706"/>
            <a:chExt cx="2765442" cy="912082"/>
          </a:xfrm>
        </p:grpSpPr>
        <p:sp>
          <p:nvSpPr>
            <p:cNvPr id="79" name="Rounded Rectangle 58"/>
            <p:cNvSpPr/>
            <p:nvPr/>
          </p:nvSpPr>
          <p:spPr bwMode="auto">
            <a:xfrm>
              <a:off x="1331126" y="3164048"/>
              <a:ext cx="1704412" cy="793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80" name="Rounded Rectangle 59"/>
            <p:cNvSpPr/>
            <p:nvPr/>
          </p:nvSpPr>
          <p:spPr bwMode="auto">
            <a:xfrm>
              <a:off x="1239838" y="316408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4050" name="文本框 1">
              <a:hlinkClick r:id="rId2" action="ppaction://hlinksldjump"/>
            </p:cNvPr>
            <p:cNvSpPr txBox="1"/>
            <p:nvPr/>
          </p:nvSpPr>
          <p:spPr>
            <a:xfrm>
              <a:off x="999006" y="2340706"/>
              <a:ext cx="2368099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4051" name="组合 81"/>
            <p:cNvGrpSpPr/>
            <p:nvPr/>
          </p:nvGrpSpPr>
          <p:grpSpPr>
            <a:xfrm>
              <a:off x="601663" y="2819400"/>
              <a:ext cx="396875" cy="433388"/>
              <a:chOff x="601663" y="2819400"/>
              <a:chExt cx="396875" cy="433388"/>
            </a:xfrm>
          </p:grpSpPr>
          <p:grpSp>
            <p:nvGrpSpPr>
              <p:cNvPr id="44052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86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7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4" name="Rectangle 60"/>
              <p:cNvSpPr/>
              <p:nvPr/>
            </p:nvSpPr>
            <p:spPr bwMode="auto">
              <a:xfrm>
                <a:off x="601663" y="2828925"/>
                <a:ext cx="396875" cy="423863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4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85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4057" name="组合 87"/>
          <p:cNvGrpSpPr/>
          <p:nvPr/>
        </p:nvGrpSpPr>
        <p:grpSpPr>
          <a:xfrm>
            <a:off x="758825" y="4017963"/>
            <a:ext cx="3392488" cy="466725"/>
            <a:chOff x="601663" y="3490913"/>
            <a:chExt cx="3114304" cy="428493"/>
          </a:xfrm>
        </p:grpSpPr>
        <p:sp>
          <p:nvSpPr>
            <p:cNvPr id="89" name="Rounded Rectangle 58"/>
            <p:cNvSpPr/>
            <p:nvPr/>
          </p:nvSpPr>
          <p:spPr bwMode="auto">
            <a:xfrm>
              <a:off x="1255713" y="3833813"/>
              <a:ext cx="1322387" cy="69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0" name="Rounded Rectangle 59"/>
            <p:cNvSpPr/>
            <p:nvPr/>
          </p:nvSpPr>
          <p:spPr bwMode="auto">
            <a:xfrm>
              <a:off x="1239838" y="38338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4060" name="文本框 1">
              <a:hlinkClick r:id="rId2" action="ppaction://hlinksldjump"/>
            </p:cNvPr>
            <p:cNvSpPr txBox="1"/>
            <p:nvPr/>
          </p:nvSpPr>
          <p:spPr>
            <a:xfrm>
              <a:off x="1239741" y="3593116"/>
              <a:ext cx="2476226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4061" name="Group 56"/>
            <p:cNvGrpSpPr/>
            <p:nvPr/>
          </p:nvGrpSpPr>
          <p:grpSpPr>
            <a:xfrm>
              <a:off x="605161" y="3497131"/>
              <a:ext cx="396875" cy="422274"/>
              <a:chOff x="964518" y="3619385"/>
              <a:chExt cx="864754" cy="791404"/>
            </a:xfrm>
          </p:grpSpPr>
          <p:sp>
            <p:nvSpPr>
              <p:cNvPr id="95" name="Rectangle 60"/>
              <p:cNvSpPr/>
              <p:nvPr/>
            </p:nvSpPr>
            <p:spPr>
              <a:xfrm>
                <a:off x="964518" y="3619385"/>
                <a:ext cx="864754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96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3" name="Rectangle 60"/>
            <p:cNvSpPr/>
            <p:nvPr/>
          </p:nvSpPr>
          <p:spPr bwMode="auto">
            <a:xfrm>
              <a:off x="601663" y="3490913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3</a:t>
              </a:r>
              <a:endParaRPr lang="en-US" altLang="zh-CN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4" name="Rounded Rectangle 61"/>
            <p:cNvSpPr/>
            <p:nvPr/>
          </p:nvSpPr>
          <p:spPr bwMode="auto">
            <a:xfrm>
              <a:off x="638607" y="3833448"/>
              <a:ext cx="33044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44066" name="文本框 1">
            <a:hlinkClick r:id="rId2" action="ppaction://hlinksldjump"/>
          </p:cNvPr>
          <p:cNvSpPr txBox="1"/>
          <p:nvPr/>
        </p:nvSpPr>
        <p:spPr>
          <a:xfrm>
            <a:off x="5770563" y="1179513"/>
            <a:ext cx="3248025" cy="301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5000"/>
              </a:lnSpc>
            </a:pP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190627" y="1463797"/>
            <a:ext cx="360754" cy="48757"/>
            <a:chOff x="637832" y="3166541"/>
            <a:chExt cx="331272" cy="44772"/>
          </a:xfrm>
        </p:grpSpPr>
        <p:sp>
          <p:nvSpPr>
            <p:cNvPr id="116" name="Rounded Rectangle 61"/>
            <p:cNvSpPr/>
            <p:nvPr/>
          </p:nvSpPr>
          <p:spPr>
            <a:xfrm>
              <a:off x="637832" y="3166541"/>
              <a:ext cx="330491" cy="385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4" name="Rounded Rectangle 61"/>
            <p:cNvSpPr/>
            <p:nvPr/>
          </p:nvSpPr>
          <p:spPr bwMode="auto">
            <a:xfrm>
              <a:off x="638613" y="3172755"/>
              <a:ext cx="330491" cy="385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44068" name="文本框 1">
            <a:hlinkClick r:id="rId2" action="ppaction://hlinksldjump"/>
          </p:cNvPr>
          <p:cNvSpPr txBox="1"/>
          <p:nvPr/>
        </p:nvSpPr>
        <p:spPr>
          <a:xfrm>
            <a:off x="1338263" y="2884488"/>
            <a:ext cx="32734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提前还款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69" name="文本框 1">
            <a:hlinkClick r:id="rId2" action="ppaction://hlinksldjump"/>
          </p:cNvPr>
          <p:cNvSpPr txBox="1"/>
          <p:nvPr/>
        </p:nvSpPr>
        <p:spPr>
          <a:xfrm>
            <a:off x="1338263" y="1843088"/>
            <a:ext cx="206216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贷款还款方式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70" name="文本框 1">
            <a:hlinkClick r:id="rId2" action="ppaction://hlinksldjump"/>
          </p:cNvPr>
          <p:cNvSpPr txBox="1"/>
          <p:nvPr/>
        </p:nvSpPr>
        <p:spPr>
          <a:xfrm>
            <a:off x="1338263" y="3987800"/>
            <a:ext cx="25971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正常还款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4071" name="组合 106"/>
          <p:cNvGrpSpPr/>
          <p:nvPr/>
        </p:nvGrpSpPr>
        <p:grpSpPr>
          <a:xfrm>
            <a:off x="5080000" y="2903538"/>
            <a:ext cx="2608263" cy="458787"/>
            <a:chOff x="601663" y="2819012"/>
            <a:chExt cx="2409151" cy="424880"/>
          </a:xfrm>
        </p:grpSpPr>
        <p:sp>
          <p:nvSpPr>
            <p:cNvPr id="117" name="Rounded Rectangle 58"/>
            <p:cNvSpPr/>
            <p:nvPr/>
          </p:nvSpPr>
          <p:spPr bwMode="auto">
            <a:xfrm>
              <a:off x="1256891" y="3172564"/>
              <a:ext cx="1753923" cy="70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8" name="Rounded Rectangle 59"/>
            <p:cNvSpPr/>
            <p:nvPr/>
          </p:nvSpPr>
          <p:spPr bwMode="auto">
            <a:xfrm>
              <a:off x="1239838" y="31734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44074" name="组合 119"/>
            <p:cNvGrpSpPr/>
            <p:nvPr/>
          </p:nvGrpSpPr>
          <p:grpSpPr>
            <a:xfrm>
              <a:off x="601663" y="2819012"/>
              <a:ext cx="396875" cy="424880"/>
              <a:chOff x="601663" y="2819012"/>
              <a:chExt cx="396875" cy="424880"/>
            </a:xfrm>
          </p:grpSpPr>
          <p:grpSp>
            <p:nvGrpSpPr>
              <p:cNvPr id="44075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124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5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22" name="Rectangle 60"/>
              <p:cNvSpPr/>
              <p:nvPr/>
            </p:nvSpPr>
            <p:spPr bwMode="auto">
              <a:xfrm>
                <a:off x="601663" y="2819012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5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4080" name="文本框 1">
            <a:hlinkClick r:id="rId2" action="ppaction://hlinksldjump"/>
          </p:cNvPr>
          <p:cNvSpPr txBox="1"/>
          <p:nvPr/>
        </p:nvSpPr>
        <p:spPr>
          <a:xfrm>
            <a:off x="5700713" y="1839913"/>
            <a:ext cx="2111375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继续贴息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81" name="文本框 1">
            <a:hlinkClick r:id="rId2" action="ppaction://hlinksldjump"/>
          </p:cNvPr>
          <p:cNvSpPr txBox="1"/>
          <p:nvPr/>
        </p:nvSpPr>
        <p:spPr>
          <a:xfrm>
            <a:off x="5700713" y="3986213"/>
            <a:ext cx="34686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xfrm>
            <a:off x="498475" y="1563688"/>
            <a:ext cx="8513763" cy="5008562"/>
          </a:xfrm>
          <a:noFill/>
          <a:ln>
            <a:noFill/>
          </a:ln>
        </p:spPr>
        <p:txBody>
          <a:bodyPr anchor="t" anchorCtr="0"/>
          <a:p>
            <a:pPr algn="l" latinLnBrk="0"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继续攻读高一级学历的学生可申请继续贴息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申请流程： 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学生提交申请→学校确认→银行审核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需提交资料：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《国家助学贷款调整还款计划及贴息申请书》和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录取通知书复印件</a:t>
            </a:r>
            <a:b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还款期限：继续贴息的还款期限为原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《国家助学贷款还款协议》约定的期限，即原贷款到期日不变。继续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贴息期结束后仍有3年或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年的延迟还本期。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继续贴息原因：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因继续攻读学位申请贴息。</a:t>
            </a:r>
            <a:br>
              <a:rPr lang="zh-CN" altLang="en-US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继续贴息</a:t>
            </a:r>
            <a:endParaRPr lang="zh-CN" altLang="en-US" sz="2800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536575" y="1747838"/>
            <a:ext cx="8435975" cy="4451350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年应届毕业学生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办理流程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第一步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18日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通过手机银行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签署《国家助学贷款还款协议》（按正常还款流程办理）。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第二步、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收到录取通知书后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签署《国家助学贷款调整还款计划及贴息申请书》。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（注：</a:t>
            </a:r>
            <a:b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、《国家助学贷款还款协议》必须在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8日前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签署完毕；</a:t>
            </a:r>
            <a:b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、我行现国助线上功能将于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日暂停使用，</a:t>
            </a: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年继续贴息申请走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纸质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材料审批，即学生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收到录取通知书后填写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《国家助学贷款调整还款计划及贴息申请书》和提交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录取通知书复印件；</a:t>
            </a:r>
            <a:b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en-US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继续贴息申请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年8月1日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前未审核通过，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请按正常还款协议约定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进行供款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b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endParaRPr lang="zh-CN" altLang="en-US" sz="2000" b="1" dirty="0">
              <a:latin typeface="仿宋_GB2312" charset="-122"/>
              <a:ea typeface="仿宋_GB2312" charset="-122"/>
            </a:endParaRPr>
          </a:p>
        </p:txBody>
      </p:sp>
      <p:sp>
        <p:nvSpPr>
          <p:cNvPr id="8193" name="矩形 2"/>
          <p:cNvSpPr/>
          <p:nvPr/>
        </p:nvSpPr>
        <p:spPr>
          <a:xfrm>
            <a:off x="536575" y="112713"/>
            <a:ext cx="843597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800" strike="noStrike" noProof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继续贴息</a:t>
            </a:r>
            <a:endParaRPr lang="zh-CN" altLang="en-US" sz="2800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536575" y="1747838"/>
            <a:ext cx="8435975" cy="4451350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latin typeface="仿宋_GB2312" charset="-122"/>
                <a:ea typeface="仿宋_GB2312" charset="-122"/>
              </a:rPr>
            </a:br>
            <a:endParaRPr lang="zh-CN" altLang="en-US" sz="2000" b="1" dirty="0">
              <a:latin typeface="仿宋_GB2312" charset="-122"/>
              <a:ea typeface="仿宋_GB2312" charset="-122"/>
            </a:endParaRPr>
          </a:p>
        </p:txBody>
      </p:sp>
      <p:sp>
        <p:nvSpPr>
          <p:cNvPr id="8193" name="矩形 2"/>
          <p:cNvSpPr/>
          <p:nvPr/>
        </p:nvSpPr>
        <p:spPr>
          <a:xfrm>
            <a:off x="536575" y="112713"/>
            <a:ext cx="843597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800" strike="noStrike" noProof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继续贴息</a:t>
            </a:r>
            <a:endParaRPr lang="zh-CN" altLang="en-US" sz="2800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rcRect l="6426" t="17200" r="7572" b="8954"/>
          <a:stretch>
            <a:fillRect/>
          </a:stretch>
        </p:blipFill>
        <p:spPr>
          <a:xfrm>
            <a:off x="1243330" y="1565910"/>
            <a:ext cx="7022465" cy="474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1"/>
          <p:cNvSpPr>
            <a:spLocks noGrp="1"/>
          </p:cNvSpPr>
          <p:nvPr>
            <p:ph type="title"/>
          </p:nvPr>
        </p:nvSpPr>
        <p:spPr>
          <a:xfrm>
            <a:off x="6051550" y="2209800"/>
            <a:ext cx="2921000" cy="4362450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1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注：</a:t>
            </a:r>
            <a:br>
              <a:rPr lang="zh-CN" altLang="en-US" sz="1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手机银行上有个“待办”功能项，银行会对贷款客户发出供款提醒。由于该功能面向所有中行贷款客户，所以同学们会收到提醒。学生在校期间（未毕业）贷款利息由财政支付，不需供款（可不用理会）。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继续贴息（其他说明）</a:t>
            </a:r>
            <a:endParaRPr lang="zh-CN" altLang="en-US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2227" name="图片 3" descr="待办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213" y="1762125"/>
            <a:ext cx="2403475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4" descr="待办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62125"/>
            <a:ext cx="2420938" cy="4437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1"/>
          <p:cNvSpPr>
            <a:spLocks noGrp="1"/>
          </p:cNvSpPr>
          <p:nvPr>
            <p:ph type="title"/>
          </p:nvPr>
        </p:nvSpPr>
        <p:spPr>
          <a:xfrm>
            <a:off x="6153150" y="2378075"/>
            <a:ext cx="2921000" cy="3392488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1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br>
              <a:rPr lang="zh-CN" altLang="en-US" sz="1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1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攻读高一级学历申请继续贴息的同学，成功办理后可通过此栏位查看调整后的贴息截止时间。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继续贴息（其他说明）</a:t>
            </a:r>
            <a:endParaRPr lang="en-US" altLang="zh-CN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3251" name="图片 1" descr="其他说明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550" y="1720850"/>
            <a:ext cx="2540000" cy="427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2" descr="其他说明5A"/>
          <p:cNvPicPr>
            <a:picLocks noChangeAspect="1"/>
          </p:cNvPicPr>
          <p:nvPr/>
        </p:nvPicPr>
        <p:blipFill>
          <a:blip r:embed="rId2"/>
          <a:srcRect r="-1454" b="8133"/>
          <a:stretch>
            <a:fillRect/>
          </a:stretch>
        </p:blipFill>
        <p:spPr>
          <a:xfrm>
            <a:off x="658813" y="1720850"/>
            <a:ext cx="2601912" cy="419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图片 1" descr="20100624-3inn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-1206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标题 1"/>
          <p:cNvSpPr txBox="1"/>
          <p:nvPr/>
        </p:nvSpPr>
        <p:spPr bwMode="auto">
          <a:xfrm>
            <a:off x="-30830" y="535916"/>
            <a:ext cx="1500198" cy="642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trike="noStrike" noProof="1" dirty="0">
                <a:solidFill>
                  <a:srgbClr val="1F497D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  <a:endParaRPr lang="zh-CN" altLang="en-US" sz="3200" b="1" strike="noStrike" noProof="1" dirty="0">
              <a:solidFill>
                <a:srgbClr val="1F497D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" name="同侧圆角矩形 168"/>
          <p:cNvSpPr/>
          <p:nvPr/>
        </p:nvSpPr>
        <p:spPr>
          <a:xfrm rot="5400000">
            <a:off x="-71437" y="714375"/>
            <a:ext cx="428625" cy="285750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54276" name="文本框 1">
            <a:hlinkClick r:id="rId2" action="ppaction://hlinksldjump"/>
          </p:cNvPr>
          <p:cNvSpPr txBox="1"/>
          <p:nvPr/>
        </p:nvSpPr>
        <p:spPr>
          <a:xfrm>
            <a:off x="5700713" y="2905125"/>
            <a:ext cx="34686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其他查询变更流程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ounded Rectangle 61"/>
          <p:cNvSpPr/>
          <p:nvPr/>
        </p:nvSpPr>
        <p:spPr bwMode="auto">
          <a:xfrm>
            <a:off x="795803" y="1515900"/>
            <a:ext cx="359801" cy="41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3" name="Rounded Rectangle 58"/>
          <p:cNvSpPr/>
          <p:nvPr/>
        </p:nvSpPr>
        <p:spPr bwMode="auto">
          <a:xfrm>
            <a:off x="1470025" y="2249488"/>
            <a:ext cx="1457325" cy="76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4" name="Rounded Rectangle 59"/>
          <p:cNvSpPr/>
          <p:nvPr/>
        </p:nvSpPr>
        <p:spPr bwMode="auto">
          <a:xfrm>
            <a:off x="1450975" y="2247900"/>
            <a:ext cx="339725" cy="76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 dirty="0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54280" name="组合 3"/>
          <p:cNvGrpSpPr/>
          <p:nvPr/>
        </p:nvGrpSpPr>
        <p:grpSpPr>
          <a:xfrm>
            <a:off x="755650" y="1863725"/>
            <a:ext cx="431800" cy="469900"/>
            <a:chOff x="601663" y="1497013"/>
            <a:chExt cx="396875" cy="431800"/>
          </a:xfrm>
        </p:grpSpPr>
        <p:grpSp>
          <p:nvGrpSpPr>
            <p:cNvPr id="54281" name="Group 56"/>
            <p:cNvGrpSpPr/>
            <p:nvPr/>
          </p:nvGrpSpPr>
          <p:grpSpPr>
            <a:xfrm>
              <a:off x="601663" y="1497013"/>
              <a:ext cx="396519" cy="422936"/>
              <a:chOff x="956895" y="3589879"/>
              <a:chExt cx="863797" cy="792643"/>
            </a:xfrm>
          </p:grpSpPr>
          <p:sp>
            <p:nvSpPr>
              <p:cNvPr id="49" name="Rectangle 60"/>
              <p:cNvSpPr/>
              <p:nvPr/>
            </p:nvSpPr>
            <p:spPr>
              <a:xfrm>
                <a:off x="956895" y="3589879"/>
                <a:ext cx="864573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" name="Rectangle 60"/>
            <p:cNvSpPr/>
            <p:nvPr/>
          </p:nvSpPr>
          <p:spPr bwMode="auto">
            <a:xfrm>
              <a:off x="601663" y="1506538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1</a:t>
              </a:r>
              <a:endParaRPr lang="zh-CN" altLang="en-US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8" name="Rounded Rectangle 61"/>
            <p:cNvSpPr/>
            <p:nvPr/>
          </p:nvSpPr>
          <p:spPr bwMode="auto">
            <a:xfrm>
              <a:off x="638615" y="1849073"/>
              <a:ext cx="33051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22542" name="组合 9"/>
          <p:cNvGrpSpPr/>
          <p:nvPr/>
        </p:nvGrpSpPr>
        <p:grpSpPr>
          <a:xfrm>
            <a:off x="755650" y="2905125"/>
            <a:ext cx="2171700" cy="469900"/>
            <a:chOff x="601663" y="2159000"/>
            <a:chExt cx="1994215" cy="431800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8"/>
            <p:cNvSpPr/>
            <p:nvPr/>
          </p:nvSpPr>
          <p:spPr bwMode="auto">
            <a:xfrm>
              <a:off x="1257072" y="2511196"/>
              <a:ext cx="1338806" cy="699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3" name="Rounded Rectangle 59"/>
            <p:cNvSpPr/>
            <p:nvPr/>
          </p:nvSpPr>
          <p:spPr bwMode="auto">
            <a:xfrm>
              <a:off x="1239838" y="2511425"/>
              <a:ext cx="311150" cy="698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2545" name="组合 5"/>
            <p:cNvGrpSpPr/>
            <p:nvPr/>
          </p:nvGrpSpPr>
          <p:grpSpPr>
            <a:xfrm>
              <a:off x="601663" y="2159000"/>
              <a:ext cx="396875" cy="431800"/>
              <a:chOff x="601663" y="2159000"/>
              <a:chExt cx="396875" cy="431800"/>
            </a:xfrm>
            <a:grpFill/>
          </p:grpSpPr>
          <p:grpSp>
            <p:nvGrpSpPr>
              <p:cNvPr id="22546" name="Group 56"/>
              <p:cNvGrpSpPr/>
              <p:nvPr/>
            </p:nvGrpSpPr>
            <p:grpSpPr>
              <a:xfrm>
                <a:off x="601663" y="2159000"/>
                <a:ext cx="396496" cy="422936"/>
                <a:chOff x="956895" y="3589879"/>
                <a:chExt cx="863797" cy="792643"/>
              </a:xfrm>
              <a:grpFill/>
            </p:grpSpPr>
            <p:sp>
              <p:nvSpPr>
                <p:cNvPr id="58" name="Rectangle 60"/>
                <p:cNvSpPr/>
                <p:nvPr/>
              </p:nvSpPr>
              <p:spPr>
                <a:xfrm>
                  <a:off x="956895" y="3589879"/>
                  <a:ext cx="864623" cy="791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9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56" name="Rectangle 60"/>
              <p:cNvSpPr/>
              <p:nvPr/>
            </p:nvSpPr>
            <p:spPr bwMode="auto">
              <a:xfrm>
                <a:off x="601663" y="2168525"/>
                <a:ext cx="396875" cy="42227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7" name="Rounded Rectangle 61"/>
              <p:cNvSpPr/>
              <p:nvPr/>
            </p:nvSpPr>
            <p:spPr bwMode="auto">
              <a:xfrm>
                <a:off x="638613" y="2511060"/>
                <a:ext cx="330491" cy="38417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54287" name="组合 77"/>
          <p:cNvGrpSpPr/>
          <p:nvPr/>
        </p:nvGrpSpPr>
        <p:grpSpPr>
          <a:xfrm>
            <a:off x="5075238" y="1309688"/>
            <a:ext cx="3011487" cy="992187"/>
            <a:chOff x="601663" y="2340706"/>
            <a:chExt cx="2765442" cy="912082"/>
          </a:xfrm>
        </p:grpSpPr>
        <p:sp>
          <p:nvSpPr>
            <p:cNvPr id="79" name="Rounded Rectangle 58"/>
            <p:cNvSpPr/>
            <p:nvPr/>
          </p:nvSpPr>
          <p:spPr bwMode="auto">
            <a:xfrm>
              <a:off x="1331126" y="3164048"/>
              <a:ext cx="1704412" cy="793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80" name="Rounded Rectangle 59"/>
            <p:cNvSpPr/>
            <p:nvPr/>
          </p:nvSpPr>
          <p:spPr bwMode="auto">
            <a:xfrm>
              <a:off x="1239838" y="316408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4290" name="文本框 1">
              <a:hlinkClick r:id="rId2" action="ppaction://hlinksldjump"/>
            </p:cNvPr>
            <p:cNvSpPr txBox="1"/>
            <p:nvPr/>
          </p:nvSpPr>
          <p:spPr>
            <a:xfrm>
              <a:off x="999006" y="2340706"/>
              <a:ext cx="2368099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4291" name="组合 81"/>
            <p:cNvGrpSpPr/>
            <p:nvPr/>
          </p:nvGrpSpPr>
          <p:grpSpPr>
            <a:xfrm>
              <a:off x="601663" y="2819400"/>
              <a:ext cx="396875" cy="433388"/>
              <a:chOff x="601663" y="2819400"/>
              <a:chExt cx="396875" cy="433388"/>
            </a:xfrm>
          </p:grpSpPr>
          <p:grpSp>
            <p:nvGrpSpPr>
              <p:cNvPr id="54292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86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7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4" name="Rectangle 60"/>
              <p:cNvSpPr/>
              <p:nvPr/>
            </p:nvSpPr>
            <p:spPr bwMode="auto">
              <a:xfrm>
                <a:off x="601663" y="2828925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4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85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54297" name="组合 87"/>
          <p:cNvGrpSpPr/>
          <p:nvPr/>
        </p:nvGrpSpPr>
        <p:grpSpPr>
          <a:xfrm>
            <a:off x="758825" y="4017963"/>
            <a:ext cx="3392488" cy="466725"/>
            <a:chOff x="601663" y="3490913"/>
            <a:chExt cx="3114304" cy="428493"/>
          </a:xfrm>
        </p:grpSpPr>
        <p:sp>
          <p:nvSpPr>
            <p:cNvPr id="89" name="Rounded Rectangle 58"/>
            <p:cNvSpPr/>
            <p:nvPr/>
          </p:nvSpPr>
          <p:spPr bwMode="auto">
            <a:xfrm>
              <a:off x="1255713" y="3833813"/>
              <a:ext cx="1322387" cy="69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0" name="Rounded Rectangle 59"/>
            <p:cNvSpPr/>
            <p:nvPr/>
          </p:nvSpPr>
          <p:spPr bwMode="auto">
            <a:xfrm>
              <a:off x="1239838" y="38338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4300" name="文本框 1">
              <a:hlinkClick r:id="rId2" action="ppaction://hlinksldjump"/>
            </p:cNvPr>
            <p:cNvSpPr txBox="1"/>
            <p:nvPr/>
          </p:nvSpPr>
          <p:spPr>
            <a:xfrm>
              <a:off x="1239741" y="3593116"/>
              <a:ext cx="2476226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4301" name="Group 56"/>
            <p:cNvGrpSpPr/>
            <p:nvPr/>
          </p:nvGrpSpPr>
          <p:grpSpPr>
            <a:xfrm>
              <a:off x="605161" y="3497131"/>
              <a:ext cx="396875" cy="422274"/>
              <a:chOff x="964518" y="3619385"/>
              <a:chExt cx="864754" cy="791404"/>
            </a:xfrm>
          </p:grpSpPr>
          <p:sp>
            <p:nvSpPr>
              <p:cNvPr id="95" name="Rectangle 60"/>
              <p:cNvSpPr/>
              <p:nvPr/>
            </p:nvSpPr>
            <p:spPr>
              <a:xfrm>
                <a:off x="964518" y="3619385"/>
                <a:ext cx="864754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96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3" name="Rectangle 60"/>
            <p:cNvSpPr/>
            <p:nvPr/>
          </p:nvSpPr>
          <p:spPr bwMode="auto">
            <a:xfrm>
              <a:off x="601663" y="3490913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3</a:t>
              </a:r>
              <a:endParaRPr lang="en-US" altLang="zh-CN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4" name="Rounded Rectangle 61"/>
            <p:cNvSpPr/>
            <p:nvPr/>
          </p:nvSpPr>
          <p:spPr bwMode="auto">
            <a:xfrm>
              <a:off x="638607" y="3833448"/>
              <a:ext cx="33044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54306" name="文本框 1">
            <a:hlinkClick r:id="rId2" action="ppaction://hlinksldjump"/>
          </p:cNvPr>
          <p:cNvSpPr txBox="1"/>
          <p:nvPr/>
        </p:nvSpPr>
        <p:spPr>
          <a:xfrm>
            <a:off x="5770563" y="1179513"/>
            <a:ext cx="3248025" cy="301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5000"/>
              </a:lnSpc>
            </a:pP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190627" y="1463797"/>
            <a:ext cx="360754" cy="48757"/>
            <a:chOff x="637832" y="3166541"/>
            <a:chExt cx="331272" cy="44772"/>
          </a:xfrm>
        </p:grpSpPr>
        <p:sp>
          <p:nvSpPr>
            <p:cNvPr id="116" name="Rounded Rectangle 61"/>
            <p:cNvSpPr/>
            <p:nvPr/>
          </p:nvSpPr>
          <p:spPr>
            <a:xfrm>
              <a:off x="637832" y="3166541"/>
              <a:ext cx="330491" cy="385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4" name="Rounded Rectangle 61"/>
            <p:cNvSpPr/>
            <p:nvPr/>
          </p:nvSpPr>
          <p:spPr bwMode="auto">
            <a:xfrm>
              <a:off x="638613" y="3172755"/>
              <a:ext cx="330491" cy="385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54308" name="文本框 1">
            <a:hlinkClick r:id="rId2" action="ppaction://hlinksldjump"/>
          </p:cNvPr>
          <p:cNvSpPr txBox="1"/>
          <p:nvPr/>
        </p:nvSpPr>
        <p:spPr>
          <a:xfrm>
            <a:off x="1338263" y="2884488"/>
            <a:ext cx="32734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提前还款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09" name="文本框 1">
            <a:hlinkClick r:id="rId2" action="ppaction://hlinksldjump"/>
          </p:cNvPr>
          <p:cNvSpPr txBox="1"/>
          <p:nvPr/>
        </p:nvSpPr>
        <p:spPr>
          <a:xfrm>
            <a:off x="1338263" y="1843088"/>
            <a:ext cx="206216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贷款还款方式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0" name="文本框 1">
            <a:hlinkClick r:id="rId2" action="ppaction://hlinksldjump"/>
          </p:cNvPr>
          <p:cNvSpPr txBox="1"/>
          <p:nvPr/>
        </p:nvSpPr>
        <p:spPr>
          <a:xfrm>
            <a:off x="1338263" y="3987800"/>
            <a:ext cx="25971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正常还款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4311" name="组合 106"/>
          <p:cNvGrpSpPr/>
          <p:nvPr/>
        </p:nvGrpSpPr>
        <p:grpSpPr>
          <a:xfrm>
            <a:off x="5080000" y="2903538"/>
            <a:ext cx="2608263" cy="458787"/>
            <a:chOff x="601663" y="2819012"/>
            <a:chExt cx="2409151" cy="424880"/>
          </a:xfrm>
        </p:grpSpPr>
        <p:sp>
          <p:nvSpPr>
            <p:cNvPr id="117" name="Rounded Rectangle 58"/>
            <p:cNvSpPr/>
            <p:nvPr/>
          </p:nvSpPr>
          <p:spPr bwMode="auto">
            <a:xfrm>
              <a:off x="1256891" y="3172564"/>
              <a:ext cx="1753923" cy="70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8" name="Rounded Rectangle 59"/>
            <p:cNvSpPr/>
            <p:nvPr/>
          </p:nvSpPr>
          <p:spPr bwMode="auto">
            <a:xfrm>
              <a:off x="1239838" y="31734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54314" name="组合 119"/>
            <p:cNvGrpSpPr/>
            <p:nvPr/>
          </p:nvGrpSpPr>
          <p:grpSpPr>
            <a:xfrm>
              <a:off x="601663" y="2819012"/>
              <a:ext cx="396875" cy="424880"/>
              <a:chOff x="601663" y="2819012"/>
              <a:chExt cx="396875" cy="424880"/>
            </a:xfrm>
          </p:grpSpPr>
          <p:grpSp>
            <p:nvGrpSpPr>
              <p:cNvPr id="54315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124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5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22" name="Rectangle 60"/>
              <p:cNvSpPr/>
              <p:nvPr/>
            </p:nvSpPr>
            <p:spPr bwMode="auto">
              <a:xfrm>
                <a:off x="601663" y="2819012"/>
                <a:ext cx="396875" cy="423863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5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54320" name="文本框 1">
            <a:hlinkClick r:id="rId2" action="ppaction://hlinksldjump"/>
          </p:cNvPr>
          <p:cNvSpPr txBox="1"/>
          <p:nvPr/>
        </p:nvSpPr>
        <p:spPr>
          <a:xfrm>
            <a:off x="5700713" y="1839913"/>
            <a:ext cx="2111375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继续贴息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1"/>
          <p:cNvSpPr>
            <a:spLocks noGrp="1"/>
          </p:cNvSpPr>
          <p:nvPr>
            <p:ph type="title"/>
          </p:nvPr>
        </p:nvSpPr>
        <p:spPr>
          <a:xfrm>
            <a:off x="536575" y="1690688"/>
            <a:ext cx="8435975" cy="4508500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一、查询还款计划和还款记录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“剩余”是查看未来的还款计划，“历史”和“逾期”是查看以前的还款记录。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其他查询变更流程</a:t>
            </a:r>
            <a:endParaRPr lang="zh-CN" altLang="en-US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57347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188" y="2738438"/>
            <a:ext cx="2128837" cy="346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105150" y="4495165"/>
            <a:ext cx="411443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7349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25" y="2738438"/>
            <a:ext cx="2178050" cy="346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021069" y="4495165"/>
            <a:ext cx="411481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7351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0" y="2738438"/>
            <a:ext cx="2144713" cy="346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标题 1"/>
          <p:cNvSpPr>
            <a:spLocks noGrp="1"/>
          </p:cNvSpPr>
          <p:nvPr>
            <p:ph type="title"/>
          </p:nvPr>
        </p:nvSpPr>
        <p:spPr>
          <a:xfrm>
            <a:off x="536575" y="1563688"/>
            <a:ext cx="8435975" cy="4792662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二、更改还款账号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选择新还款账户，点击“本人同意签署”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“提交”，按照你设定的“安全工具”输入信息进行“确认”。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其他查询变更流程</a:t>
            </a:r>
            <a:endParaRPr lang="zh-CN" altLang="en-US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0225" y="4258310"/>
            <a:ext cx="411443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9772" y="4258310"/>
            <a:ext cx="411496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8373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738" y="2684463"/>
            <a:ext cx="2376487" cy="3516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25" y="2686050"/>
            <a:ext cx="2244725" cy="351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2684463"/>
            <a:ext cx="2330450" cy="3514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"/>
          <p:cNvSpPr>
            <a:spLocks noGrp="1"/>
          </p:cNvSpPr>
          <p:nvPr>
            <p:ph type="title"/>
          </p:nvPr>
        </p:nvSpPr>
        <p:spPr>
          <a:xfrm>
            <a:off x="536575" y="1622425"/>
            <a:ext cx="8435975" cy="4508500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三、部分提前还款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选择“部分还款”，录入“还款本金”，点击“下一步”。选择已阅读提前还款协议后“确认”，按照你设定的“安全工具”输入信息进行“确认”</a:t>
            </a:r>
            <a: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  <a:t>。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其他查询变更流程</a:t>
            </a:r>
            <a:endParaRPr lang="zh-CN" altLang="en-US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6428" y="4291963"/>
            <a:ext cx="411483" cy="365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9396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6575" y="2747963"/>
            <a:ext cx="2279650" cy="345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50" y="2747963"/>
            <a:ext cx="2344738" cy="345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571500" y="263525"/>
            <a:ext cx="8043863" cy="584200"/>
          </a:xfrm>
          <a:prstGeom prst="rect">
            <a:avLst/>
          </a:prstGeom>
          <a:noFill/>
          <a:ln>
            <a:noFill/>
          </a:ln>
        </p:spPr>
        <p:txBody>
          <a:bodyPr lIns="83119" tIns="41559" rIns="83119" bIns="41559" anchor="t" anchorCtr="0"/>
          <a:p>
            <a:pPr algn="l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8" name="文本占位符 3"/>
          <p:cNvSpPr>
            <a:spLocks noGrp="1"/>
          </p:cNvSpPr>
          <p:nvPr>
            <p:ph type="body" idx="1"/>
          </p:nvPr>
        </p:nvSpPr>
        <p:spPr>
          <a:xfrm>
            <a:off x="571500" y="1138238"/>
            <a:ext cx="7943850" cy="5027612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p>
            <a:pPr marL="0" indent="0" algn="ctr"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校园地国家助学贷款的还款方式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0070C0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提前还款：毕业前和毕业后均可提前归还贷款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0070C0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正常还款：毕业后按月归还贷款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0070C0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继续贴息：毕业后继续攻读高一级学历，财政继续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    贴息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buNone/>
            </a:pPr>
            <a:endParaRPr lang="zh-CN" altLang="en-US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79" name="Picture 8" descr="BS005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1763" y="4791075"/>
            <a:ext cx="1695450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1"/>
          <p:cNvSpPr>
            <a:spLocks noGrp="1"/>
          </p:cNvSpPr>
          <p:nvPr>
            <p:ph type="title"/>
          </p:nvPr>
        </p:nvSpPr>
        <p:spPr>
          <a:xfrm>
            <a:off x="536575" y="1647825"/>
            <a:ext cx="8343900" cy="4551363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四、获取还款凭证</a:t>
            </a:r>
            <a:b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贷款结清后，如有需要，可本人带身份证原件到附近中国银行网点的智能柜台打印“结清证明”。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其他查询变更流程</a:t>
            </a:r>
            <a:endParaRPr lang="zh-CN" altLang="en-US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8486" y="4286885"/>
            <a:ext cx="412750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0420" name="图片 2" descr="智能柜台1（新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3044825"/>
            <a:ext cx="3800475" cy="284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5" descr="智能柜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044825"/>
            <a:ext cx="3798888" cy="2849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title"/>
          </p:nvPr>
        </p:nvSpPr>
        <p:spPr>
          <a:xfrm>
            <a:off x="536575" y="1690688"/>
            <a:ext cx="8435975" cy="4508500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其他查询变更流程</a:t>
            </a:r>
            <a:endParaRPr lang="zh-CN" altLang="en-US" sz="2800" strike="noStrike" noProof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61443" name="图片 1" descr="自助设备（打印结清证明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313" y="2365375"/>
            <a:ext cx="3822700" cy="304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629150" y="3762375"/>
            <a:ext cx="24066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cs typeface="Arial" panose="020B0604020202020204" pitchFamily="34" charset="0"/>
            </a:endParaRPr>
          </a:p>
        </p:txBody>
      </p:sp>
      <p:pic>
        <p:nvPicPr>
          <p:cNvPr id="61445" name="图片 1" descr="智能柜台3(新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2365375"/>
            <a:ext cx="4060825" cy="304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fontAlgn="base"/>
            <a:fld id="{CC39A2CA-D64A-44B5-8D25-EC86F08C5F3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 descr="20100624-3inn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-1047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标题 1"/>
          <p:cNvSpPr txBox="1"/>
          <p:nvPr/>
        </p:nvSpPr>
        <p:spPr bwMode="auto">
          <a:xfrm>
            <a:off x="-30830" y="535916"/>
            <a:ext cx="1500198" cy="64294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381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trike="noStrike" noProof="1" dirty="0">
                <a:solidFill>
                  <a:srgbClr val="1F497D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  <a:endParaRPr lang="zh-CN" altLang="en-US" sz="3200" b="1" strike="noStrike" noProof="1" dirty="0">
              <a:solidFill>
                <a:srgbClr val="1F497D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9" name="同侧圆角矩形 168"/>
          <p:cNvSpPr/>
          <p:nvPr/>
        </p:nvSpPr>
        <p:spPr>
          <a:xfrm rot="5400000">
            <a:off x="-71437" y="714375"/>
            <a:ext cx="428625" cy="285750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25604" name="文本框 1">
            <a:hlinkClick r:id="rId2" action="ppaction://hlinksldjump"/>
          </p:cNvPr>
          <p:cNvSpPr txBox="1"/>
          <p:nvPr/>
        </p:nvSpPr>
        <p:spPr>
          <a:xfrm>
            <a:off x="5700713" y="2905125"/>
            <a:ext cx="34686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其他查询变更流程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ounded Rectangle 61"/>
          <p:cNvSpPr/>
          <p:nvPr/>
        </p:nvSpPr>
        <p:spPr bwMode="auto">
          <a:xfrm>
            <a:off x="795803" y="1515900"/>
            <a:ext cx="359801" cy="418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3" name="Rounded Rectangle 58"/>
          <p:cNvSpPr/>
          <p:nvPr/>
        </p:nvSpPr>
        <p:spPr bwMode="auto">
          <a:xfrm>
            <a:off x="1470025" y="2249488"/>
            <a:ext cx="1457325" cy="76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4" name="Rounded Rectangle 59"/>
          <p:cNvSpPr/>
          <p:nvPr/>
        </p:nvSpPr>
        <p:spPr bwMode="auto">
          <a:xfrm>
            <a:off x="1450975" y="2247900"/>
            <a:ext cx="339725" cy="76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strike="noStrike" noProof="1" dirty="0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25608" name="组合 3"/>
          <p:cNvGrpSpPr/>
          <p:nvPr/>
        </p:nvGrpSpPr>
        <p:grpSpPr>
          <a:xfrm>
            <a:off x="755650" y="1863725"/>
            <a:ext cx="431800" cy="469900"/>
            <a:chOff x="601663" y="1497013"/>
            <a:chExt cx="396875" cy="431800"/>
          </a:xfrm>
        </p:grpSpPr>
        <p:grpSp>
          <p:nvGrpSpPr>
            <p:cNvPr id="25609" name="Group 56"/>
            <p:cNvGrpSpPr/>
            <p:nvPr/>
          </p:nvGrpSpPr>
          <p:grpSpPr>
            <a:xfrm>
              <a:off x="601663" y="1497013"/>
              <a:ext cx="396519" cy="422936"/>
              <a:chOff x="956895" y="3589879"/>
              <a:chExt cx="863797" cy="792643"/>
            </a:xfrm>
          </p:grpSpPr>
          <p:sp>
            <p:nvSpPr>
              <p:cNvPr id="49" name="Rectangle 60"/>
              <p:cNvSpPr/>
              <p:nvPr/>
            </p:nvSpPr>
            <p:spPr>
              <a:xfrm>
                <a:off x="956895" y="3589879"/>
                <a:ext cx="864573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0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" name="Rectangle 60"/>
            <p:cNvSpPr/>
            <p:nvPr/>
          </p:nvSpPr>
          <p:spPr bwMode="auto">
            <a:xfrm>
              <a:off x="601663" y="1506538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1</a:t>
              </a:r>
              <a:endParaRPr lang="zh-CN" altLang="en-US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48" name="Rounded Rectangle 61"/>
            <p:cNvSpPr/>
            <p:nvPr/>
          </p:nvSpPr>
          <p:spPr bwMode="auto">
            <a:xfrm>
              <a:off x="638615" y="1849073"/>
              <a:ext cx="33051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grpSp>
        <p:nvGrpSpPr>
          <p:cNvPr id="25614" name="组合 9"/>
          <p:cNvGrpSpPr/>
          <p:nvPr/>
        </p:nvGrpSpPr>
        <p:grpSpPr>
          <a:xfrm>
            <a:off x="755650" y="2905125"/>
            <a:ext cx="2171700" cy="469900"/>
            <a:chOff x="601663" y="2159000"/>
            <a:chExt cx="1994215" cy="431800"/>
          </a:xfrm>
        </p:grpSpPr>
        <p:sp>
          <p:nvSpPr>
            <p:cNvPr id="52" name="Rounded Rectangle 58"/>
            <p:cNvSpPr/>
            <p:nvPr/>
          </p:nvSpPr>
          <p:spPr bwMode="auto">
            <a:xfrm>
              <a:off x="1257072" y="2511196"/>
              <a:ext cx="1338806" cy="699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3" name="Rounded Rectangle 59"/>
            <p:cNvSpPr/>
            <p:nvPr/>
          </p:nvSpPr>
          <p:spPr bwMode="auto">
            <a:xfrm>
              <a:off x="1239838" y="2511425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5617" name="组合 5"/>
            <p:cNvGrpSpPr/>
            <p:nvPr/>
          </p:nvGrpSpPr>
          <p:grpSpPr>
            <a:xfrm>
              <a:off x="601663" y="2159000"/>
              <a:ext cx="396875" cy="431800"/>
              <a:chOff x="601663" y="2159000"/>
              <a:chExt cx="396875" cy="431800"/>
            </a:xfrm>
          </p:grpSpPr>
          <p:grpSp>
            <p:nvGrpSpPr>
              <p:cNvPr id="25618" name="Group 56"/>
              <p:cNvGrpSpPr/>
              <p:nvPr/>
            </p:nvGrpSpPr>
            <p:grpSpPr>
              <a:xfrm>
                <a:off x="601663" y="2159000"/>
                <a:ext cx="396496" cy="422936"/>
                <a:chOff x="956895" y="3589879"/>
                <a:chExt cx="863797" cy="792643"/>
              </a:xfrm>
            </p:grpSpPr>
            <p:sp>
              <p:nvSpPr>
                <p:cNvPr id="58" name="Rectangle 60"/>
                <p:cNvSpPr/>
                <p:nvPr/>
              </p:nvSpPr>
              <p:spPr>
                <a:xfrm>
                  <a:off x="956895" y="3589879"/>
                  <a:ext cx="864623" cy="7914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9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56" name="Rectangle 60"/>
              <p:cNvSpPr/>
              <p:nvPr/>
            </p:nvSpPr>
            <p:spPr bwMode="auto">
              <a:xfrm>
                <a:off x="601663" y="2168525"/>
                <a:ext cx="396875" cy="42227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57" name="Rounded Rectangle 61"/>
              <p:cNvSpPr/>
              <p:nvPr/>
            </p:nvSpPr>
            <p:spPr bwMode="auto">
              <a:xfrm>
                <a:off x="638613" y="2511060"/>
                <a:ext cx="330491" cy="384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5623" name="组合 77"/>
          <p:cNvGrpSpPr/>
          <p:nvPr/>
        </p:nvGrpSpPr>
        <p:grpSpPr>
          <a:xfrm>
            <a:off x="5075238" y="1309688"/>
            <a:ext cx="3011487" cy="992187"/>
            <a:chOff x="601663" y="2340706"/>
            <a:chExt cx="2765442" cy="912082"/>
          </a:xfrm>
        </p:grpSpPr>
        <p:sp>
          <p:nvSpPr>
            <p:cNvPr id="79" name="Rounded Rectangle 58"/>
            <p:cNvSpPr/>
            <p:nvPr/>
          </p:nvSpPr>
          <p:spPr bwMode="auto">
            <a:xfrm>
              <a:off x="1331126" y="3164048"/>
              <a:ext cx="1704412" cy="793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80" name="Rounded Rectangle 59"/>
            <p:cNvSpPr/>
            <p:nvPr/>
          </p:nvSpPr>
          <p:spPr bwMode="auto">
            <a:xfrm>
              <a:off x="1239838" y="316408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25626" name="文本框 1">
              <a:hlinkClick r:id="rId2" action="ppaction://hlinksldjump"/>
            </p:cNvPr>
            <p:cNvSpPr txBox="1"/>
            <p:nvPr/>
          </p:nvSpPr>
          <p:spPr>
            <a:xfrm>
              <a:off x="999006" y="2340706"/>
              <a:ext cx="2368099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5627" name="组合 81"/>
            <p:cNvGrpSpPr/>
            <p:nvPr/>
          </p:nvGrpSpPr>
          <p:grpSpPr>
            <a:xfrm>
              <a:off x="601663" y="2819400"/>
              <a:ext cx="396875" cy="433388"/>
              <a:chOff x="601663" y="2819400"/>
              <a:chExt cx="396875" cy="433388"/>
            </a:xfrm>
          </p:grpSpPr>
          <p:grpSp>
            <p:nvGrpSpPr>
              <p:cNvPr id="25628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86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7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4" name="Rectangle 60"/>
              <p:cNvSpPr/>
              <p:nvPr/>
            </p:nvSpPr>
            <p:spPr bwMode="auto">
              <a:xfrm>
                <a:off x="601663" y="2828925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4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85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5633" name="组合 87"/>
          <p:cNvGrpSpPr/>
          <p:nvPr/>
        </p:nvGrpSpPr>
        <p:grpSpPr>
          <a:xfrm>
            <a:off x="758825" y="4017963"/>
            <a:ext cx="3392488" cy="466725"/>
            <a:chOff x="601663" y="3490913"/>
            <a:chExt cx="3114304" cy="428493"/>
          </a:xfrm>
        </p:grpSpPr>
        <p:sp>
          <p:nvSpPr>
            <p:cNvPr id="89" name="Rounded Rectangle 58"/>
            <p:cNvSpPr/>
            <p:nvPr/>
          </p:nvSpPr>
          <p:spPr bwMode="auto">
            <a:xfrm>
              <a:off x="1255713" y="3833813"/>
              <a:ext cx="1322387" cy="698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0" name="Rounded Rectangle 59"/>
            <p:cNvSpPr/>
            <p:nvPr/>
          </p:nvSpPr>
          <p:spPr bwMode="auto">
            <a:xfrm>
              <a:off x="1239838" y="38338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25636" name="文本框 1">
              <a:hlinkClick r:id="rId2" action="ppaction://hlinksldjump"/>
            </p:cNvPr>
            <p:cNvSpPr txBox="1"/>
            <p:nvPr/>
          </p:nvSpPr>
          <p:spPr>
            <a:xfrm>
              <a:off x="1239741" y="3593116"/>
              <a:ext cx="2476226" cy="3108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5637" name="Group 56"/>
            <p:cNvGrpSpPr/>
            <p:nvPr/>
          </p:nvGrpSpPr>
          <p:grpSpPr>
            <a:xfrm>
              <a:off x="605161" y="3497131"/>
              <a:ext cx="396875" cy="422274"/>
              <a:chOff x="964518" y="3619385"/>
              <a:chExt cx="864754" cy="791404"/>
            </a:xfrm>
          </p:grpSpPr>
          <p:sp>
            <p:nvSpPr>
              <p:cNvPr id="95" name="Rectangle 60"/>
              <p:cNvSpPr/>
              <p:nvPr/>
            </p:nvSpPr>
            <p:spPr>
              <a:xfrm>
                <a:off x="964518" y="3619385"/>
                <a:ext cx="864754" cy="79140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endParaRPr lang="zh-CN" altLang="en-US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96" name="Rounded Rectangle 61"/>
              <p:cNvSpPr/>
              <p:nvPr/>
            </p:nvSpPr>
            <p:spPr>
              <a:xfrm>
                <a:off x="1035692" y="4238087"/>
                <a:ext cx="720001" cy="7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93" name="Rectangle 60"/>
            <p:cNvSpPr/>
            <p:nvPr/>
          </p:nvSpPr>
          <p:spPr bwMode="auto">
            <a:xfrm>
              <a:off x="601663" y="3490913"/>
              <a:ext cx="396875" cy="422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rPr>
                <a:t>3</a:t>
              </a:r>
              <a:endParaRPr lang="en-US" altLang="zh-CN" b="1" strike="noStrike" noProof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94" name="Rounded Rectangle 61"/>
            <p:cNvSpPr/>
            <p:nvPr/>
          </p:nvSpPr>
          <p:spPr bwMode="auto">
            <a:xfrm>
              <a:off x="638607" y="3833448"/>
              <a:ext cx="330440" cy="384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25642" name="文本框 1">
            <a:hlinkClick r:id="rId2" action="ppaction://hlinksldjump"/>
          </p:cNvPr>
          <p:cNvSpPr txBox="1"/>
          <p:nvPr/>
        </p:nvSpPr>
        <p:spPr>
          <a:xfrm>
            <a:off x="5770563" y="1179513"/>
            <a:ext cx="3248025" cy="301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5000"/>
              </a:lnSpc>
            </a:pP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190627" y="1463797"/>
            <a:ext cx="360754" cy="48757"/>
            <a:chOff x="637832" y="3166541"/>
            <a:chExt cx="331272" cy="44772"/>
          </a:xfrm>
        </p:grpSpPr>
        <p:sp>
          <p:nvSpPr>
            <p:cNvPr id="116" name="Rounded Rectangle 61"/>
            <p:cNvSpPr/>
            <p:nvPr/>
          </p:nvSpPr>
          <p:spPr>
            <a:xfrm>
              <a:off x="637832" y="3166541"/>
              <a:ext cx="330491" cy="385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4" name="Rounded Rectangle 61"/>
            <p:cNvSpPr/>
            <p:nvPr/>
          </p:nvSpPr>
          <p:spPr bwMode="auto">
            <a:xfrm>
              <a:off x="638613" y="3172755"/>
              <a:ext cx="330491" cy="385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25644" name="文本框 1">
            <a:hlinkClick r:id="rId2" action="ppaction://hlinksldjump"/>
          </p:cNvPr>
          <p:cNvSpPr txBox="1"/>
          <p:nvPr/>
        </p:nvSpPr>
        <p:spPr>
          <a:xfrm>
            <a:off x="1338263" y="2884488"/>
            <a:ext cx="327342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提前还款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45" name="文本框 1">
            <a:hlinkClick r:id="rId2" action="ppaction://hlinksldjump"/>
          </p:cNvPr>
          <p:cNvSpPr txBox="1"/>
          <p:nvPr/>
        </p:nvSpPr>
        <p:spPr>
          <a:xfrm>
            <a:off x="1338263" y="1843088"/>
            <a:ext cx="206216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贷款还款方式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46" name="文本框 1">
            <a:hlinkClick r:id="rId2" action="ppaction://hlinksldjump"/>
          </p:cNvPr>
          <p:cNvSpPr txBox="1"/>
          <p:nvPr/>
        </p:nvSpPr>
        <p:spPr>
          <a:xfrm>
            <a:off x="1338263" y="3987800"/>
            <a:ext cx="25971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正常还款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47" name="组合 106"/>
          <p:cNvGrpSpPr/>
          <p:nvPr/>
        </p:nvGrpSpPr>
        <p:grpSpPr>
          <a:xfrm>
            <a:off x="5080000" y="2903538"/>
            <a:ext cx="2608263" cy="458787"/>
            <a:chOff x="601663" y="2819012"/>
            <a:chExt cx="2409151" cy="424880"/>
          </a:xfrm>
        </p:grpSpPr>
        <p:sp>
          <p:nvSpPr>
            <p:cNvPr id="117" name="Rounded Rectangle 58"/>
            <p:cNvSpPr/>
            <p:nvPr/>
          </p:nvSpPr>
          <p:spPr bwMode="auto">
            <a:xfrm>
              <a:off x="1256891" y="3172564"/>
              <a:ext cx="1753923" cy="705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18" name="Rounded Rectangle 59"/>
            <p:cNvSpPr/>
            <p:nvPr/>
          </p:nvSpPr>
          <p:spPr bwMode="auto">
            <a:xfrm>
              <a:off x="1239838" y="3173413"/>
              <a:ext cx="311150" cy="69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trike="noStrike" noProof="1" dirty="0">
                <a:latin typeface="+mj-lt"/>
                <a:ea typeface="黑体" panose="02010609060101010101" pitchFamily="49" charset="-122"/>
              </a:endParaRPr>
            </a:p>
          </p:txBody>
        </p:sp>
        <p:grpSp>
          <p:nvGrpSpPr>
            <p:cNvPr id="25650" name="组合 119"/>
            <p:cNvGrpSpPr/>
            <p:nvPr/>
          </p:nvGrpSpPr>
          <p:grpSpPr>
            <a:xfrm>
              <a:off x="601663" y="2819012"/>
              <a:ext cx="396875" cy="424880"/>
              <a:chOff x="601663" y="2819012"/>
              <a:chExt cx="396875" cy="424880"/>
            </a:xfrm>
          </p:grpSpPr>
          <p:grpSp>
            <p:nvGrpSpPr>
              <p:cNvPr id="25651" name="Group 56"/>
              <p:cNvGrpSpPr/>
              <p:nvPr/>
            </p:nvGrpSpPr>
            <p:grpSpPr>
              <a:xfrm>
                <a:off x="601663" y="2819400"/>
                <a:ext cx="396496" cy="424492"/>
                <a:chOff x="956895" y="3589879"/>
                <a:chExt cx="863797" cy="792643"/>
              </a:xfrm>
            </p:grpSpPr>
            <p:sp>
              <p:nvSpPr>
                <p:cNvPr id="124" name="Rectangle 60"/>
                <p:cNvSpPr/>
                <p:nvPr/>
              </p:nvSpPr>
              <p:spPr>
                <a:xfrm>
                  <a:off x="956895" y="3589879"/>
                  <a:ext cx="864623" cy="7914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b="1" strike="noStrike" noProof="1" dirty="0">
                      <a:solidFill>
                        <a:schemeClr val="bg1"/>
                      </a:solidFill>
                      <a:latin typeface="+mj-lt"/>
                      <a:ea typeface="黑体" panose="02010609060101010101" pitchFamily="49" charset="-122"/>
                    </a:rPr>
                    <a:t>1</a:t>
                  </a:r>
                  <a:endParaRPr lang="zh-CN" altLang="en-US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5" name="Rounded Rectangle 61"/>
                <p:cNvSpPr/>
                <p:nvPr/>
              </p:nvSpPr>
              <p:spPr>
                <a:xfrm>
                  <a:off x="1035692" y="4238087"/>
                  <a:ext cx="720001" cy="72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>
                    <a:latin typeface="+mj-lt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22" name="Rectangle 60"/>
              <p:cNvSpPr/>
              <p:nvPr/>
            </p:nvSpPr>
            <p:spPr bwMode="auto">
              <a:xfrm>
                <a:off x="601663" y="2819012"/>
                <a:ext cx="396875" cy="4238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trike="noStrike" noProof="1" dirty="0">
                    <a:solidFill>
                      <a:schemeClr val="bg1"/>
                    </a:solidFill>
                    <a:latin typeface="+mj-lt"/>
                    <a:ea typeface="黑体" panose="02010609060101010101" pitchFamily="49" charset="-122"/>
                  </a:rPr>
                  <a:t>5</a:t>
                </a:r>
                <a:endParaRPr lang="en-US" altLang="zh-CN" b="1" strike="noStrike" noProof="1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Rounded Rectangle 61"/>
              <p:cNvSpPr/>
              <p:nvPr/>
            </p:nvSpPr>
            <p:spPr bwMode="auto">
              <a:xfrm>
                <a:off x="638613" y="3172755"/>
                <a:ext cx="330491" cy="38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>
                  <a:latin typeface="+mj-lt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5656" name="文本框 1">
            <a:hlinkClick r:id="rId2" action="ppaction://hlinksldjump"/>
          </p:cNvPr>
          <p:cNvSpPr txBox="1"/>
          <p:nvPr/>
        </p:nvSpPr>
        <p:spPr>
          <a:xfrm>
            <a:off x="5700713" y="1839913"/>
            <a:ext cx="2111375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继续贴息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2"/>
          <p:cNvSpPr/>
          <p:nvPr/>
        </p:nvSpPr>
        <p:spPr>
          <a:xfrm>
            <a:off x="549910" y="100943"/>
            <a:ext cx="8373701" cy="61264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800" strike="noStrike" noProof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楷体" panose="02010600040101010101" pitchFamily="2" charset="-122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3600" b="1" strike="noStrike" noProof="1" dirty="0">
              <a:solidFill>
                <a:srgbClr val="0070C0"/>
              </a:solidFill>
              <a:latin typeface="仿宋_GB2312" charset="-122"/>
              <a:ea typeface="仿宋_GB2312" charset="-122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000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毕业前：</a:t>
            </a: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6月30日（含）前提前</a:t>
            </a: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偿还贷款本金，利息由财政贴息，学生不</a:t>
            </a: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       用归还贷款利息。</a:t>
            </a: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毕业后：</a:t>
            </a: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6月30日后提前偿还贷款本金，可选择部分还款或全部还款。</a:t>
            </a: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银</a:t>
            </a: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    行按贷款实际天数计收利息，利息由学生本人支付，银行不加</a:t>
            </a: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    收除应付利息之外的其他任何费用。</a:t>
            </a: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部分还款的次数不限，部</a:t>
            </a: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       分还款后按实际剩余贷款本金计收利息。</a:t>
            </a:r>
            <a:endParaRPr lang="zh-CN" altLang="en-US" sz="2000" b="1" strike="noStrike" noProof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sz="2000" b="1" strike="noStrike" noProof="1" dirty="0">
                <a:solidFill>
                  <a:srgbClr val="000000"/>
                </a:solidFill>
                <a:latin typeface="仿宋_GB2312" charset="-122"/>
                <a:ea typeface="仿宋_GB2312" charset="-122"/>
                <a:cs typeface="+mn-ea"/>
              </a:rPr>
              <a:t> </a:t>
            </a:r>
            <a:endParaRPr lang="zh-CN" altLang="en-US" sz="2000" b="1" strike="noStrike" noProof="1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 lvl="0" indent="0" eaLnBrk="0" fontAlgn="base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lang="zh-CN" altLang="en-US" sz="2000" b="1" strike="noStrike" noProof="1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275" y="1014413"/>
            <a:ext cx="8374063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提前还款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19125" y="1563688"/>
            <a:ext cx="8264525" cy="4738687"/>
          </a:xfrm>
          <a:noFill/>
          <a:ln>
            <a:noFill/>
          </a:ln>
        </p:spPr>
        <p:txBody>
          <a:bodyPr anchor="t" anchorCtr="0"/>
          <a:p>
            <a:pPr algn="l" latinLnBrk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还款途经：</a:t>
            </a:r>
            <a:b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学生可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通过中国银行手机银行或网上银行自行还款。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提前还款操作的安全工具是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手机交易码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动态口令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或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手机盾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，没有开立中国银行动态口令牌或开通手机盾，提前还款无法操作。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注：</a:t>
            </a:r>
            <a:br>
              <a:rPr lang="zh-CN" altLang="en-US" sz="1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动态口令牌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开立方式：本人携带身份证原件到中国银行网点开立。银行营业厅内部分自助设备可办理动态口令牌开立和更换（已过期）业务。</a:t>
            </a:r>
            <a:b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</a:b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手机盾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开通方式：登陆手机银行，在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安全工具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模块下，选择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管理手机盾</a:t>
            </a:r>
            <a:r>
              <a:rPr lang="en-US" altLang="zh-CN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进行申请开通（需手机短信验证、人脸识别和设置密码）。</a:t>
            </a:r>
            <a:b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br>
              <a:rPr lang="zh-CN" altLang="en-US" sz="200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28674" name="矩形 2"/>
          <p:cNvSpPr/>
          <p:nvPr/>
        </p:nvSpPr>
        <p:spPr>
          <a:xfrm>
            <a:off x="619125" y="77788"/>
            <a:ext cx="8353425" cy="731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</a:pP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538" y="1014413"/>
            <a:ext cx="8355013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提前还款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536575" y="1565275"/>
            <a:ext cx="8435975" cy="4633913"/>
          </a:xfrm>
          <a:noFill/>
          <a:ln>
            <a:noFill/>
          </a:ln>
        </p:spPr>
        <p:txBody>
          <a:bodyPr anchor="t" anchorCtr="0"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开通手机盾：</a:t>
            </a: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br>
              <a:rPr lang="zh-CN" altLang="en-US" sz="2000" b="1" dirty="0">
                <a:solidFill>
                  <a:srgbClr val="7030A0"/>
                </a:solidFill>
                <a:latin typeface="仿宋_GB2312" charset="-122"/>
                <a:ea typeface="仿宋_GB2312" charset="-122"/>
              </a:rPr>
            </a:br>
            <a:endParaRPr lang="zh-CN" altLang="en-US" sz="2000" b="1" dirty="0">
              <a:solidFill>
                <a:srgbClr val="7030A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1014413"/>
            <a:ext cx="8435975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提前还款</a:t>
            </a:r>
            <a:endParaRPr lang="zh-CN" altLang="en-US" sz="2800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29700" name="图片 2" descr="手机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0125" y="2082800"/>
            <a:ext cx="2428875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4" descr="手机盾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2082800"/>
            <a:ext cx="2487613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087369" y="3881742"/>
            <a:ext cx="411481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03" name="文本框 6"/>
          <p:cNvSpPr txBox="1"/>
          <p:nvPr/>
        </p:nvSpPr>
        <p:spPr>
          <a:xfrm>
            <a:off x="4318000" y="3238500"/>
            <a:ext cx="411163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→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70898" y="3881742"/>
            <a:ext cx="411488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5604" t="31136" r="35640" b="8214"/>
          <a:stretch>
            <a:fillRect/>
          </a:stretch>
        </p:blipFill>
        <p:spPr>
          <a:xfrm>
            <a:off x="612140" y="1988820"/>
            <a:ext cx="2704465" cy="427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619125" y="1701800"/>
            <a:ext cx="8264525" cy="4600575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30722" name="矩形 2"/>
          <p:cNvSpPr/>
          <p:nvPr/>
        </p:nvSpPr>
        <p:spPr>
          <a:xfrm>
            <a:off x="619125" y="77788"/>
            <a:ext cx="8353425" cy="731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</a:pP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538" y="1014413"/>
            <a:ext cx="8355013" cy="517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提前还款</a:t>
            </a:r>
            <a:endParaRPr lang="zh-CN" altLang="en-US" sz="2800" strike="noStrike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33875" y="3475990"/>
            <a:ext cx="643890" cy="518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sz="28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rcRect l="35423" t="13101" r="35845" b="8311"/>
          <a:stretch>
            <a:fillRect/>
          </a:stretch>
        </p:blipFill>
        <p:spPr>
          <a:xfrm>
            <a:off x="920750" y="1711960"/>
            <a:ext cx="2766695" cy="449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rcRect l="35242" t="13342" r="35821" b="7780"/>
          <a:stretch>
            <a:fillRect/>
          </a:stretch>
        </p:blipFill>
        <p:spPr>
          <a:xfrm>
            <a:off x="5436235" y="1772920"/>
            <a:ext cx="2795270" cy="443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19125" y="1701800"/>
            <a:ext cx="8264525" cy="4600575"/>
          </a:xfrm>
          <a:noFill/>
          <a:ln>
            <a:noFill/>
          </a:ln>
        </p:spPr>
        <p:txBody>
          <a:bodyPr anchor="t" anchorCtr="0"/>
          <a:p>
            <a:pPr algn="l"/>
            <a:br>
              <a:rPr lang="zh-CN" altLang="en-US" sz="2000">
                <a:latin typeface="仿宋_GB2312" charset="-122"/>
                <a:ea typeface="仿宋_GB2312" charset="-122"/>
              </a:rPr>
            </a:br>
            <a:endParaRPr lang="zh-CN" altLang="en-US" sz="2000">
              <a:latin typeface="仿宋_GB2312" charset="-122"/>
              <a:ea typeface="仿宋_GB2312" charset="-122"/>
            </a:endParaRPr>
          </a:p>
        </p:txBody>
      </p:sp>
      <p:sp>
        <p:nvSpPr>
          <p:cNvPr id="31746" name="矩形 2"/>
          <p:cNvSpPr/>
          <p:nvPr/>
        </p:nvSpPr>
        <p:spPr>
          <a:xfrm>
            <a:off x="619125" y="77788"/>
            <a:ext cx="8353425" cy="731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</a:pP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538" y="1014413"/>
            <a:ext cx="8355013" cy="5492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 fontAlgn="base"/>
            <a:r>
              <a:rPr lang="zh-CN" altLang="en-US" sz="2800" strike="noStrike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提前还</a:t>
            </a:r>
            <a:r>
              <a:rPr lang="zh-CN" altLang="en-US" sz="28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款</a:t>
            </a:r>
            <a:endParaRPr lang="zh-CN" altLang="en-US" sz="2800" strike="noStrike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748" name="图片 -2147482621"/>
          <p:cNvPicPr>
            <a:picLocks noChangeAspect="1"/>
          </p:cNvPicPr>
          <p:nvPr/>
        </p:nvPicPr>
        <p:blipFill>
          <a:blip r:embed="rId1"/>
          <a:srcRect l="35684" t="5884" r="35817" b="13618"/>
          <a:stretch>
            <a:fillRect/>
          </a:stretch>
        </p:blipFill>
        <p:spPr>
          <a:xfrm>
            <a:off x="766763" y="1689100"/>
            <a:ext cx="2747962" cy="447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521960" y="3554704"/>
            <a:ext cx="386080" cy="39625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→</a:t>
            </a:r>
            <a:endParaRPr lang="zh-CN" altLang="en-US" sz="2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4885" y="2000885"/>
            <a:ext cx="208089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noProof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注</a:t>
            </a:r>
            <a:r>
              <a:rPr lang="zh-CN" altLang="en-US" noProof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：</a:t>
            </a:r>
            <a:endParaRPr lang="zh-CN" altLang="en-US" noProof="1" dirty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r>
              <a:rPr lang="en-US" altLang="zh-CN" noProof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a</a:t>
            </a:r>
            <a:r>
              <a:rPr lang="zh-CN" altLang="en-US" noProof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、</a:t>
            </a:r>
            <a:r>
              <a:rPr lang="zh-CN" altLang="en-US" noProof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办理提前还款，请从“我的贷款”模块进入提前还款申请界面，切记不要在“国家助学贷款”模块下选择“签署还款协议”；</a:t>
            </a:r>
            <a:endParaRPr lang="zh-CN" altLang="en-US" noProof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r>
              <a:rPr lang="en-US" altLang="zh-CN" noProof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b</a:t>
            </a:r>
            <a:r>
              <a:rPr lang="zh-CN" altLang="en-US" noProof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、提前还款操作要按贷款发放顺序，</a:t>
            </a:r>
            <a:r>
              <a:rPr lang="zh-CN" altLang="en-US" sz="2000" noProof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从第一笔贷款开始归还</a:t>
            </a:r>
            <a:r>
              <a:rPr lang="zh-CN" altLang="en-US" noProof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noProof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pic>
        <p:nvPicPr>
          <p:cNvPr id="31751" name="图片 -2147482620"/>
          <p:cNvPicPr>
            <a:picLocks noChangeAspect="1"/>
          </p:cNvPicPr>
          <p:nvPr/>
        </p:nvPicPr>
        <p:blipFill>
          <a:blip r:embed="rId2"/>
          <a:srcRect l="35684" t="5190" r="35672" b="13040"/>
          <a:stretch>
            <a:fillRect/>
          </a:stretch>
        </p:blipFill>
        <p:spPr>
          <a:xfrm>
            <a:off x="6057900" y="1701800"/>
            <a:ext cx="2725738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2802</Words>
  <Application>WPS 演示</Application>
  <PresentationFormat>全屏显示(4:3)</PresentationFormat>
  <Paragraphs>331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Times New Roman</vt:lpstr>
      <vt:lpstr>(使用中文字体)</vt:lpstr>
      <vt:lpstr>Segoe Print</vt:lpstr>
      <vt:lpstr>微软雅黑</vt:lpstr>
      <vt:lpstr>黑体</vt:lpstr>
      <vt:lpstr>华文楷体</vt:lpstr>
      <vt:lpstr>仿宋_GB2312</vt:lpstr>
      <vt:lpstr>仿宋</vt:lpstr>
      <vt:lpstr>Arial Unicode MS</vt:lpstr>
      <vt:lpstr>Office 主题</vt:lpstr>
      <vt:lpstr>默认设计模板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还款途经：     学生可通过中国银行手机银行或网上银行自行还款。提前还款操作的安全工具是“手机交易码+动态口令”或“手机盾”，没有开立中国银行动态口令牌或开通手机盾，提前还款无法操作。  注： 1、“动态口令牌”开立方式：本人携带身份证原件到中国银行网点开立。银行营业厅内部分自助设备可办理动态口令牌开立和更换（已过期）业务。 2、“手机盾”开通方式：登陆手机银行，在“安全工具”模块下，选择“管理手机盾”进行申请开通（需手机短信验证、人脸识别和设置密码）。  </vt:lpstr>
      <vt:lpstr>开通手机盾：    </vt:lpstr>
      <vt:lpstr> </vt:lpstr>
      <vt:lpstr> </vt:lpstr>
      <vt:lpstr> </vt:lpstr>
      <vt:lpstr> </vt:lpstr>
      <vt:lpstr>PowerPoint 演示文稿</vt:lpstr>
      <vt:lpstr>    学生毕业后按月偿还贷款，需与银行签订《国家助学贷款还款协议》。学生可通过中国银行手机银行或网上银行签署。     办理流程： 学生提交申请→银行审核通过     还款期限：     A：2015学年-2019学年办理的贷款，还款期为毕业后13年，即分156期（12*13）归还。延迟还本时间为3年（36期），即头3年只需归还贷款利息，不需归还贷款本金。     B：2020学年及以后办理的贷款，还款期为毕业后15年，即分180期（12*15）归还。延迟还本时间为5年（60期），即头5年只需归还贷款利息，不需归还贷款本金。 </vt:lpstr>
      <vt:lpstr>          还款日：每月1号。首个还款日为2022年8月1日（学生毕业时间为6月30日，从7月起贷款所产生的利息由学生自己负担，即8月1日归还的是7月份的利息，往后还款以此类推）。  注：     还款协议签署完毕后，仍可通过手机银行或网上银行办理提前部分或全部还款，6月30日前利息继续由财政贴息，学生只需归还贷款本金。   </vt:lpstr>
      <vt:lpstr>还款方式：等额本金还款法（递减法）   以LPR浮动利率4.35%为例  在延迟还本期内，每月还款金额=每月贷款利息 例：10000（贷款金额）*4.35%（利率）/12=36.25（利息）  在延迟还本期结束后，每月还款金额=每月归还贷款本金+每月贷款利息  例：10000/120期（本金）+10000*4.35%/12（利息）=119.58         </vt:lpstr>
      <vt:lpstr>关于贷款利率：  1、应教育部、财政部、人行、银保监会要求，2020年末国家助学贷款贷款利率由人民银行基准贷款利率转换为LPR利率。  2、LPR利率分为固定利率和浮动利率。转换期间内没有自主选择固定利率的，都统一转换为浮动利率。  3、LPR固定利率，指贷款由转换日开始到结清，始终执行转换时的利率4.5%。  4、LPR浮动利率实行一年一调整，调整日为贷款发放日期。目前执行的利率为4.35%或4.3%。        </vt:lpstr>
      <vt:lpstr>          </vt:lpstr>
      <vt:lpstr>          </vt:lpstr>
      <vt:lpstr>          </vt:lpstr>
      <vt:lpstr>PowerPoint 演示文稿</vt:lpstr>
      <vt:lpstr>    继续攻读高一级学历的学生可申请继续贴息。     申请流程： 学生提交申请→学校确认→银行审核     需提交资料：《国家助学贷款调整还款计划及贴息申请书》和录取通知书复印件     还款期限：继续贴息的还款期限为原《国家助学贷款还款协议》约定的期限，即原贷款到期日不变。继续贴息期结束后仍有3年或5年的延迟还本期。     继续贴息原因：因继续攻读学位申请贴息。 </vt:lpstr>
      <vt:lpstr>2022年应届毕业学生办理流程 第一步、5月18日前先通过手机银行签署《国家助学贷款还款协议》（按正常还款流程办理）。 第二步、收到录取通知书后再签署《国家助学贷款调整还款计划及贴息申请书》。  （注： a、《国家助学贷款还款协议》必须在5月18日前签署完毕； b、我行现国助线上功能将于5月20日暂停使用，2022年继续贴息申请走纸质材料审批，即学生收到录取通知书后填写《国家助学贷款调整还款计划及贴息申请书》和提交录取通知书复印件； c、如继续贴息申请2022年8月1日前未审核通过，请按正常还款协议约定进行供款。     </vt:lpstr>
      <vt:lpstr>     </vt:lpstr>
      <vt:lpstr>注：     手机银行上有个“待办”功能项，银行会对贷款客户发出供款提醒。由于该功能面向所有中行贷款客户，所以同学们会收到提醒。学生在校期间（未毕业）贷款利息由财政支付，不需供款（可不用理会）。     </vt:lpstr>
      <vt:lpstr>注：     攻读高一级学历申请继续贴息的同学，成功办理后可通过此栏位查看调整后的贴息截止时间。     </vt:lpstr>
      <vt:lpstr>PowerPoint 演示文稿</vt:lpstr>
      <vt:lpstr>一、查询还款计划和还款记录    “剩余”是查看未来的还款计划，“历史”和“逾期”是查看以前的还款记录。  </vt:lpstr>
      <vt:lpstr>二、更改还款账号     选择新还款账户，点击“本人同意签署”→“提交”，按照你设定的“安全工具”输入信息进行“确认”。  </vt:lpstr>
      <vt:lpstr>三、部分提前还款     选择“部分还款”，录入“还款本金”，点击“下一步”。选择已阅读提前还款协议后“确认”，按照你设定的“安全工具”输入信息进行“确认”。   </vt:lpstr>
      <vt:lpstr>四、获取还款凭证     贷款结清后，如有需要，可本人带身份证原件到附近中国银行网点的智能柜台打印“结清证明”。   </vt:lpstr>
      <vt:lpstr>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5552516</cp:lastModifiedBy>
  <cp:revision>1547</cp:revision>
  <dcterms:created xsi:type="dcterms:W3CDTF">2014-03-30T11:14:00Z</dcterms:created>
  <dcterms:modified xsi:type="dcterms:W3CDTF">2022-04-19T06:19:32Z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2052-11.8.2.10972</vt:lpwstr>
  </property>
  <property fmtid="{D5CDD505-2E9C-101B-9397-08002B2CF9AE}" pid="3" name="ICV">
    <vt:lpwstr>F13445E86D0A45D8BA18F9F221E1763B</vt:lpwstr>
  </property>
</Properties>
</file>